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70" r:id="rId8"/>
    <p:sldId id="261" r:id="rId9"/>
    <p:sldId id="275" r:id="rId10"/>
    <p:sldId id="276" r:id="rId11"/>
    <p:sldId id="271" r:id="rId12"/>
    <p:sldId id="262" r:id="rId13"/>
    <p:sldId id="277" r:id="rId14"/>
    <p:sldId id="263" r:id="rId15"/>
    <p:sldId id="278" r:id="rId16"/>
    <p:sldId id="266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FE3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3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2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6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5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7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7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2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3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1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A404-D8C2-44E3-BD06-7BC12DD00DCB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E80D-5784-456B-8E2D-E54407502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&#1069;&#1083;&#1084;&#1072;&#1088;&#1090;&#1051;&#1057;&#1050;\Desktop\&#1052;&#1072;&#1089;&#1090;&#1077;&#1088;-&#1082;&#1083;&#1072;&#1089;&#1089;%2015.12.17\&#1063;&#1090;&#1086;%20&#1090;&#1072;&#1082;&#1086;&#1077;%20&#1088;&#1072;&#1076;&#1086;&#1089;&#1090;&#1100;%20&#1084;&#1086;&#1081;.mp4" TargetMode="External"/><Relationship Id="rId1" Type="http://schemas.microsoft.com/office/2007/relationships/media" Target="file:///C:\Users\&#1069;&#1083;&#1084;&#1072;&#1088;&#1090;&#1051;&#1057;&#1050;\Desktop\&#1052;&#1072;&#1089;&#1090;&#1077;&#1088;-&#1082;&#1083;&#1072;&#1089;&#1089;%2015.12.17\&#1063;&#1090;&#1086;%20&#1090;&#1072;&#1082;&#1086;&#1077;%20&#1088;&#1072;&#1076;&#1086;&#1089;&#1090;&#1100;%20&#1084;&#1086;&#1081;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mgbbhr7a1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363" y="2096085"/>
            <a:ext cx="9917723" cy="1681163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Мастер-класс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«Система приёмов активизации познавательной деятельности школьников»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3943" y="4952536"/>
            <a:ext cx="7359189" cy="1655762"/>
          </a:xfrm>
        </p:spPr>
        <p:txBody>
          <a:bodyPr>
            <a:normAutofit/>
          </a:bodyPr>
          <a:lstStyle/>
          <a:p>
            <a:pPr algn="r">
              <a:lnSpc>
                <a:spcPts val="2900"/>
              </a:lnSpc>
              <a:spcBef>
                <a:spcPts val="0"/>
              </a:spcBef>
            </a:pPr>
            <a:r>
              <a:rPr lang="ru-RU" sz="2800" b="1" dirty="0" err="1" smtClean="0">
                <a:latin typeface="Gabriola" pitchFamily="82" charset="0"/>
              </a:rPr>
              <a:t>Посаженникова</a:t>
            </a:r>
            <a:r>
              <a:rPr lang="ru-RU" sz="2800" b="1" dirty="0" smtClean="0">
                <a:latin typeface="Gabriola" pitchFamily="82" charset="0"/>
              </a:rPr>
              <a:t> Елена Валерьевна,</a:t>
            </a:r>
          </a:p>
          <a:p>
            <a:pPr algn="r">
              <a:lnSpc>
                <a:spcPts val="2900"/>
              </a:lnSpc>
              <a:spcBef>
                <a:spcPts val="0"/>
              </a:spcBef>
            </a:pPr>
            <a:r>
              <a:rPr lang="ru-RU" sz="2800" b="1" dirty="0" smtClean="0">
                <a:latin typeface="Gabriola" pitchFamily="82" charset="0"/>
              </a:rPr>
              <a:t>учитель истории и обществознания</a:t>
            </a:r>
          </a:p>
          <a:p>
            <a:pPr algn="r"/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9821" y="332322"/>
            <a:ext cx="9903656" cy="37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3200" b="1" dirty="0">
                <a:solidFill>
                  <a:prstClr val="black"/>
                </a:solidFill>
                <a:latin typeface="Gabriola" pitchFamily="82" charset="0"/>
                <a:ea typeface="BatangChe" panose="02030609000101010101" pitchFamily="49" charset="-127"/>
              </a:rPr>
              <a:t>МАОУ «Белоярская средняя общеобразовательная школа №2»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Приём «Блеф-клуб»</a:t>
            </a:r>
            <a:endParaRPr lang="ru-RU" sz="60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0142" y="1143453"/>
            <a:ext cx="10515600" cy="5533117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Верите ли вы, что после смерти Елизаветы Петровны в её гардеробе насчитали 5 тысяч платьев? </a:t>
            </a:r>
          </a:p>
          <a:p>
            <a:pPr lvl="0" algn="ctr">
              <a:buNone/>
            </a:pP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тысяч платьев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088avakk_p_t_IMP_Elizav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6561" y="2685143"/>
            <a:ext cx="2843323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Приём «Блеф-клуб»</a:t>
            </a:r>
            <a:endParaRPr lang="ru-RU" sz="60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/>
              <a:t>Верите ли вы, что во время нападения кочевников на славянскую деревню, наши далекие предки укрывались на дне реки. И таким образом, дыша через камышовую трубку, восточные славяне пережидали набеги врагов?</a:t>
            </a:r>
          </a:p>
          <a:p>
            <a:pPr lvl="0"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7" name="Рисунок 6" descr="0016-016-Slavjanskij-poselok.jpg"/>
          <p:cNvPicPr>
            <a:picLocks noChangeAspect="1"/>
          </p:cNvPicPr>
          <p:nvPr/>
        </p:nvPicPr>
        <p:blipFill>
          <a:blip r:embed="rId2"/>
          <a:srcRect t="17777"/>
          <a:stretch>
            <a:fillRect/>
          </a:stretch>
        </p:blipFill>
        <p:spPr>
          <a:xfrm>
            <a:off x="3628571" y="3098316"/>
            <a:ext cx="5602514" cy="34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Прием  «Проблемный вопрос»</a:t>
            </a:r>
            <a:endParaRPr lang="ru-RU" sz="6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4"/>
          <a:stretch/>
        </p:blipFill>
        <p:spPr>
          <a:xfrm>
            <a:off x="3052689" y="1604647"/>
            <a:ext cx="5866227" cy="4348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7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Приём  «Проблемный вопрос»</a:t>
            </a:r>
            <a:endParaRPr lang="ru-RU" sz="6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90" y="1825625"/>
            <a:ext cx="6634620" cy="4351338"/>
          </a:xfrm>
        </p:spPr>
      </p:pic>
    </p:spTree>
    <p:extLst>
      <p:ext uri="{BB962C8B-B14F-4D97-AF65-F5344CB8AC3E}">
        <p14:creationId xmlns:p14="http://schemas.microsoft.com/office/powerpoint/2010/main" val="24137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FE3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Приём «Открытая задача»</a:t>
            </a:r>
            <a:endParaRPr lang="ru-RU" sz="6000" b="1" i="1" dirty="0">
              <a:solidFill>
                <a:srgbClr val="0FE3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5"/>
          <a:stretch/>
        </p:blipFill>
        <p:spPr>
          <a:xfrm>
            <a:off x="2961564" y="1690688"/>
            <a:ext cx="5786652" cy="4299964"/>
          </a:xfrm>
        </p:spPr>
      </p:pic>
    </p:spTree>
    <p:extLst>
      <p:ext uri="{BB962C8B-B14F-4D97-AF65-F5344CB8AC3E}">
        <p14:creationId xmlns:p14="http://schemas.microsoft.com/office/powerpoint/2010/main" val="33110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FE3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Приём «Открытая задача»</a:t>
            </a:r>
            <a:endParaRPr lang="ru-RU" sz="6000" b="1" i="1" dirty="0">
              <a:solidFill>
                <a:srgbClr val="0FE3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69" y="1890786"/>
            <a:ext cx="6087061" cy="4060070"/>
          </a:xfrm>
        </p:spPr>
      </p:pic>
    </p:spTree>
    <p:extLst>
      <p:ext uri="{BB962C8B-B14F-4D97-AF65-F5344CB8AC3E}">
        <p14:creationId xmlns:p14="http://schemas.microsoft.com/office/powerpoint/2010/main" val="33110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Использование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данных приемов позволяет формировать  все виды УУД у 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школьника: 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Регулятивные: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целеполагание, прогнозирование, планирование, </a:t>
            </a:r>
            <a:r>
              <a:rPr lang="ru-RU" dirty="0" err="1"/>
              <a:t>саморегуляция</a:t>
            </a:r>
            <a:r>
              <a:rPr lang="ru-RU" dirty="0"/>
              <a:t>, оценка.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Познавательные: </a:t>
            </a:r>
            <a:r>
              <a:rPr lang="ru-RU" dirty="0"/>
              <a:t>осознанное и произвольное построение речевого высказывания, построение логической цепи рассуждений, участие в постановке и формулировании проблемы, моделирование.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Коммуникативные:</a:t>
            </a:r>
            <a:r>
              <a:rPr lang="ru-RU" dirty="0">
                <a:solidFill>
                  <a:srgbClr val="0070C0"/>
                </a:solidFill>
              </a:rPr>
              <a:t>  </a:t>
            </a:r>
            <a:r>
              <a:rPr lang="ru-RU" dirty="0"/>
              <a:t>умение выражать свои мысли в соответствии с условиями коммуникации, планирование учебного сотрудничества с учителем и одноклассниками.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  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Личностные: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установление учащимися связи между целью учебной деятельности и ее мотивом.</a:t>
            </a:r>
          </a:p>
        </p:txBody>
      </p:sp>
    </p:spTree>
    <p:extLst>
      <p:ext uri="{BB962C8B-B14F-4D97-AF65-F5344CB8AC3E}">
        <p14:creationId xmlns:p14="http://schemas.microsoft.com/office/powerpoint/2010/main" val="24980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Gabriola" pitchFamily="82" charset="0"/>
                <a:cs typeface="Aldhabi" pitchFamily="2" charset="-78"/>
              </a:rPr>
              <a:t>Учитель-художник</a:t>
            </a:r>
            <a:endParaRPr lang="ru-RU" sz="6000" b="1" i="1" dirty="0">
              <a:solidFill>
                <a:srgbClr val="0070C0"/>
              </a:solidFill>
              <a:latin typeface="Gabriola" pitchFamily="82" charset="0"/>
              <a:cs typeface="Aldhabi" pitchFamily="2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40" y="1825625"/>
            <a:ext cx="6555920" cy="4351338"/>
          </a:xfrm>
        </p:spPr>
      </p:pic>
    </p:spTree>
    <p:extLst>
      <p:ext uri="{BB962C8B-B14F-4D97-AF65-F5344CB8AC3E}">
        <p14:creationId xmlns:p14="http://schemas.microsoft.com/office/powerpoint/2010/main" val="38719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Что такое радость мой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4334" y="829995"/>
            <a:ext cx="9310700" cy="52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42" y="589644"/>
            <a:ext cx="8647622" cy="5741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53" y="295908"/>
            <a:ext cx="9341057" cy="6562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95" y="1"/>
            <a:ext cx="9640661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" y="-210102"/>
            <a:ext cx="9805181" cy="7068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1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275630"/>
            <a:ext cx="9509760" cy="63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911" y="9649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«Реши, а лучше 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сделай 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сам!»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2"/>
          <a:stretch/>
        </p:blipFill>
        <p:spPr>
          <a:xfrm>
            <a:off x="2430196" y="2118063"/>
            <a:ext cx="5581935" cy="4167174"/>
          </a:xfrm>
        </p:spPr>
      </p:pic>
      <p:sp>
        <p:nvSpPr>
          <p:cNvPr id="5" name="Прямоугольник 4"/>
          <p:cNvSpPr/>
          <p:nvPr/>
        </p:nvSpPr>
        <p:spPr>
          <a:xfrm>
            <a:off x="6779584" y="283420"/>
            <a:ext cx="4873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learningapps.org/display?v=pmgbbhr7a17</a:t>
            </a:r>
            <a:endParaRPr lang="en-US" dirty="0" smtClean="0"/>
          </a:p>
          <a:p>
            <a:endParaRPr lang="ru-RU" dirty="0" smtClean="0"/>
          </a:p>
        </p:txBody>
      </p:sp>
      <p:pic>
        <p:nvPicPr>
          <p:cNvPr id="6" name="Рисунок 5" descr="1446215942_books(1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6" t="19692" r="20655" b="13846"/>
          <a:stretch>
            <a:fillRect/>
          </a:stretch>
        </p:blipFill>
        <p:spPr>
          <a:xfrm>
            <a:off x="10855570" y="5515908"/>
            <a:ext cx="1073833" cy="1060738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3656" y="5756309"/>
            <a:ext cx="3585029" cy="8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Приём «Отсроченная отгадка»</a:t>
            </a:r>
            <a:endParaRPr lang="ru-RU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4"/>
          <a:stretch/>
        </p:blipFill>
        <p:spPr>
          <a:xfrm>
            <a:off x="2814005" y="1676620"/>
            <a:ext cx="5913634" cy="4414690"/>
          </a:xfr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4080" y="1466557"/>
            <a:ext cx="7894320" cy="50749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04714" y="2751965"/>
            <a:ext cx="3816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i="1" spc="600" dirty="0" err="1" smtClean="0">
                <a:solidFill>
                  <a:schemeClr val="bg1"/>
                </a:solidFill>
                <a:latin typeface="Georgia" pitchFamily="18" charset="0"/>
              </a:rPr>
              <a:t>яикиниФ</a:t>
            </a:r>
            <a:endParaRPr lang="ru-RU" sz="4800" i="1" spc="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Загадка №1. </a:t>
            </a:r>
          </a:p>
          <a:p>
            <a:pPr algn="ctr">
              <a:buNone/>
            </a:pPr>
            <a:r>
              <a:rPr lang="ru-RU" sz="3200" dirty="0" smtClean="0"/>
              <a:t>«Три вместо двух, греческие правильнее русских, когда все вместе -  ничего не понятно, не по солнцу, а против, вместо земных – поясные» 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Загадка №2. </a:t>
            </a:r>
          </a:p>
          <a:p>
            <a:pPr algn="ctr">
              <a:buNone/>
            </a:pPr>
            <a:r>
              <a:rPr lang="ru-RU" sz="3200" dirty="0" smtClean="0"/>
              <a:t>«Сначала соль, потом хлеб, медь, а после сын Тимофеев»</a:t>
            </a: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Приём «Отсроченная отгадка»</a:t>
            </a:r>
            <a:endParaRPr lang="ru-RU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Приём «Блеф-клуб»</a:t>
            </a:r>
            <a:endParaRPr lang="ru-RU" sz="60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5"/>
          <a:stretch/>
        </p:blipFill>
        <p:spPr>
          <a:xfrm>
            <a:off x="3007684" y="1690688"/>
            <a:ext cx="5999086" cy="4437157"/>
          </a:xfrm>
        </p:spPr>
      </p:pic>
    </p:spTree>
    <p:extLst>
      <p:ext uri="{BB962C8B-B14F-4D97-AF65-F5344CB8AC3E}">
        <p14:creationId xmlns:p14="http://schemas.microsoft.com/office/powerpoint/2010/main" val="42261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Приём «Блеф-клуб»</a:t>
            </a:r>
            <a:endParaRPr lang="ru-RU" sz="6000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0142" y="1143453"/>
            <a:ext cx="10515600" cy="5533117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/>
              <a:t>Верите ли вы, что алмаз «Орлов», украшающий российский</a:t>
            </a:r>
          </a:p>
          <a:p>
            <a:pPr lvl="0" algn="ctr">
              <a:buNone/>
            </a:pPr>
            <a:r>
              <a:rPr lang="ru-RU" dirty="0" smtClean="0"/>
              <a:t>императорский скипетр, подаренный Екатерине </a:t>
            </a:r>
            <a:r>
              <a:rPr lang="en-US" dirty="0" smtClean="0"/>
              <a:t>II</a:t>
            </a:r>
            <a:r>
              <a:rPr lang="ru-RU" dirty="0" smtClean="0"/>
              <a:t> графом Орловым</a:t>
            </a:r>
          </a:p>
          <a:p>
            <a:pPr lvl="0" algn="ctr">
              <a:buNone/>
            </a:pPr>
            <a:r>
              <a:rPr lang="ru-RU" dirty="0" smtClean="0"/>
              <a:t>имеет массу 100 каратов? </a:t>
            </a:r>
          </a:p>
          <a:p>
            <a:pPr lvl="0" algn="ctr">
              <a:buNone/>
            </a:pPr>
            <a:r>
              <a:rPr lang="ru-R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 алмаза – 189, 62 карата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9346666c4ad47f62a30fef60ee2704cc_RSZ_69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50" y="3338285"/>
            <a:ext cx="4537980" cy="31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1070</TotalTime>
  <Words>297</Words>
  <Application>Microsoft Office PowerPoint</Application>
  <PresentationFormat>Широкоэкранный</PresentationFormat>
  <Paragraphs>35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Aldhabi</vt:lpstr>
      <vt:lpstr>Arial</vt:lpstr>
      <vt:lpstr>BatangChe</vt:lpstr>
      <vt:lpstr>Calibri</vt:lpstr>
      <vt:lpstr>Calibri Light</vt:lpstr>
      <vt:lpstr>Gabriola</vt:lpstr>
      <vt:lpstr>Georgia</vt:lpstr>
      <vt:lpstr>Тема Office</vt:lpstr>
      <vt:lpstr>Мастер-класс  «Система приёмов активизации познавательной деятельности школьников»</vt:lpstr>
      <vt:lpstr>Презентация PowerPoint</vt:lpstr>
      <vt:lpstr>Презентация PowerPoint</vt:lpstr>
      <vt:lpstr>Презентация PowerPoint</vt:lpstr>
      <vt:lpstr>«Реши, а лучше сделай сам!»</vt:lpstr>
      <vt:lpstr>Приём «Отсроченная отгадка»</vt:lpstr>
      <vt:lpstr>Приём «Отсроченная отгадка»</vt:lpstr>
      <vt:lpstr>Приём «Блеф-клуб»</vt:lpstr>
      <vt:lpstr>Приём «Блеф-клуб»</vt:lpstr>
      <vt:lpstr>Приём «Блеф-клуб»</vt:lpstr>
      <vt:lpstr>Приём «Блеф-клуб»</vt:lpstr>
      <vt:lpstr>Прием  «Проблемный вопрос»</vt:lpstr>
      <vt:lpstr>Приём  «Проблемный вопрос»</vt:lpstr>
      <vt:lpstr>Приём «Открытая задача»</vt:lpstr>
      <vt:lpstr>Приём «Открытая задача»</vt:lpstr>
      <vt:lpstr>Использование данных приемов позволяет формировать  все виды УУД у школьника: </vt:lpstr>
      <vt:lpstr>Учитель-художник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Пасаженникова</dc:creator>
  <cp:lastModifiedBy>Информатика</cp:lastModifiedBy>
  <cp:revision>73</cp:revision>
  <dcterms:created xsi:type="dcterms:W3CDTF">2017-03-24T10:34:13Z</dcterms:created>
  <dcterms:modified xsi:type="dcterms:W3CDTF">2018-05-18T04:14:11Z</dcterms:modified>
</cp:coreProperties>
</file>