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65" r:id="rId2"/>
    <p:sldId id="268" r:id="rId3"/>
    <p:sldId id="256" r:id="rId4"/>
    <p:sldId id="270" r:id="rId5"/>
    <p:sldId id="266" r:id="rId6"/>
    <p:sldId id="269" r:id="rId7"/>
    <p:sldId id="271" r:id="rId8"/>
    <p:sldId id="274" r:id="rId9"/>
    <p:sldId id="264" r:id="rId10"/>
    <p:sldId id="259" r:id="rId11"/>
    <p:sldId id="260" r:id="rId12"/>
    <p:sldId id="263" r:id="rId13"/>
    <p:sldId id="261" r:id="rId14"/>
    <p:sldId id="273" r:id="rId15"/>
    <p:sldId id="272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61676-E99C-44FD-8E0E-0E8397A02DCB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EFFA8-0BC7-4D1C-8CFC-3F6E42830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585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EFFA8-0BC7-4D1C-8CFC-3F6E428309D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871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A6953-4026-4292-9211-268D6E9F31C4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DC5ED09-350C-470C-9CA1-8794F6946E1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A6953-4026-4292-9211-268D6E9F31C4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ED09-350C-470C-9CA1-8794F6946E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A6953-4026-4292-9211-268D6E9F31C4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ED09-350C-470C-9CA1-8794F6946E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A6953-4026-4292-9211-268D6E9F31C4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ED09-350C-470C-9CA1-8794F6946E1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A6953-4026-4292-9211-268D6E9F31C4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DC5ED09-350C-470C-9CA1-8794F6946E1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A6953-4026-4292-9211-268D6E9F31C4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ED09-350C-470C-9CA1-8794F6946E1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A6953-4026-4292-9211-268D6E9F31C4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ED09-350C-470C-9CA1-8794F6946E1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A6953-4026-4292-9211-268D6E9F31C4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ED09-350C-470C-9CA1-8794F6946E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A6953-4026-4292-9211-268D6E9F31C4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ED09-350C-470C-9CA1-8794F6946E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A6953-4026-4292-9211-268D6E9F31C4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ED09-350C-470C-9CA1-8794F6946E1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A6953-4026-4292-9211-268D6E9F31C4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DC5ED09-350C-470C-9CA1-8794F6946E1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8CA6953-4026-4292-9211-268D6E9F31C4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DC5ED09-350C-470C-9CA1-8794F6946E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ds04.infourok.ru/uploads/ex/12d2/0002f901-81838225/5/hello_html_m509e71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4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%</a:t>
            </a:r>
            <a:endParaRPr lang="ru-RU" sz="9600" dirty="0"/>
          </a:p>
        </p:txBody>
      </p:sp>
      <p:pic>
        <p:nvPicPr>
          <p:cNvPr id="2050" name="Picture 2" descr="http://fb.ru/misc/i/gallery/20992/73320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" r="13078"/>
          <a:stretch/>
        </p:blipFill>
        <p:spPr bwMode="auto">
          <a:xfrm>
            <a:off x="3491880" y="521618"/>
            <a:ext cx="4925857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3068960"/>
            <a:ext cx="33123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Я – процент, - раздался крик, -</a:t>
            </a:r>
            <a:br>
              <a:rPr lang="ru-RU" sz="2000" b="1" dirty="0"/>
            </a:br>
            <a:r>
              <a:rPr lang="ru-RU" sz="2000" b="1" dirty="0"/>
              <a:t>Заявляю сразу</a:t>
            </a:r>
            <a:br>
              <a:rPr lang="ru-RU" sz="2000" b="1" dirty="0"/>
            </a:br>
            <a:r>
              <a:rPr lang="ru-RU" sz="2000" b="1" dirty="0"/>
              <a:t>В школе каждый ученик</a:t>
            </a:r>
            <a:br>
              <a:rPr lang="ru-RU" sz="2000" b="1" dirty="0"/>
            </a:br>
            <a:r>
              <a:rPr lang="ru-RU" sz="2000" b="1" dirty="0"/>
              <a:t>Знать меня обязан.</a:t>
            </a:r>
          </a:p>
        </p:txBody>
      </p:sp>
    </p:spTree>
    <p:extLst>
      <p:ext uri="{BB962C8B-B14F-4D97-AF65-F5344CB8AC3E}">
        <p14:creationId xmlns:p14="http://schemas.microsoft.com/office/powerpoint/2010/main" val="91325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s04.infourok.ru/uploads/ex/12d2/0002f901-81838225/5/hello_html_m509e71b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80" y="864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st.zakupka.tv/images/3a48ef9b-0ed2-344e-ab54-daf263656d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17031" r="52000" b="14531"/>
          <a:stretch/>
        </p:blipFill>
        <p:spPr bwMode="auto">
          <a:xfrm>
            <a:off x="-1" y="0"/>
            <a:ext cx="51356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0" t="19644" r="53479" b="14446"/>
          <a:stretch/>
        </p:blipFill>
        <p:spPr bwMode="auto">
          <a:xfrm>
            <a:off x="5120999" y="8642"/>
            <a:ext cx="4023001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71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s04.infourok.ru/uploads/ex/12d2/0002f901-81838225/5/hello_html_m509e71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033209"/>
              </p:ext>
            </p:extLst>
          </p:nvPr>
        </p:nvGraphicFramePr>
        <p:xfrm>
          <a:off x="323529" y="404665"/>
          <a:ext cx="5256585" cy="18597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8048"/>
                <a:gridCol w="2079923"/>
                <a:gridCol w="1321778"/>
                <a:gridCol w="1416836"/>
              </a:tblGrid>
              <a:tr h="5186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Цена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03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Хлеб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2 булки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59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03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Сыр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1 кг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200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03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Яблоки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1 кг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120,65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03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Итого: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379,65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847020"/>
              </p:ext>
            </p:extLst>
          </p:nvPr>
        </p:nvGraphicFramePr>
        <p:xfrm>
          <a:off x="292409" y="2533640"/>
          <a:ext cx="5287704" cy="1615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577"/>
                <a:gridCol w="1850697"/>
                <a:gridCol w="1448819"/>
                <a:gridCol w="1591611"/>
              </a:tblGrid>
              <a:tr h="249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Цена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Сок 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2 литра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112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Колбаса 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1 кг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186,30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Апельсины 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1 кг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115,43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Итого: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413,73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216746"/>
              </p:ext>
            </p:extLst>
          </p:nvPr>
        </p:nvGraphicFramePr>
        <p:xfrm>
          <a:off x="251520" y="4509120"/>
          <a:ext cx="5328593" cy="1615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9796"/>
                <a:gridCol w="1917201"/>
                <a:gridCol w="1450793"/>
                <a:gridCol w="1510803"/>
              </a:tblGrid>
              <a:tr h="2445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Цена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Конфеты 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2 кг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197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Торт 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1 </a:t>
                      </a:r>
                      <a:r>
                        <a:rPr lang="ru-RU" sz="2200" dirty="0" err="1">
                          <a:effectLst/>
                        </a:rPr>
                        <a:t>шт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363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Груши 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1 кг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124,62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Итого: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684,62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127" name="Picture 7" descr="http://krskplus.ru/Static/afisha/2017-09-2/Puteshestvie_Neznajki_po-18537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5" t="2316" r="12777" b="-2316"/>
          <a:stretch/>
        </p:blipFill>
        <p:spPr bwMode="auto">
          <a:xfrm>
            <a:off x="5796136" y="188640"/>
            <a:ext cx="3096344" cy="290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580112" y="4005064"/>
            <a:ext cx="2936094" cy="2160239"/>
          </a:xfrm>
        </p:spPr>
        <p:txBody>
          <a:bodyPr>
            <a:noAutofit/>
          </a:bodyPr>
          <a:lstStyle/>
          <a:p>
            <a:r>
              <a:rPr lang="ru-RU" sz="2800" i="1" dirty="0">
                <a:solidFill>
                  <a:srgbClr val="7030A0"/>
                </a:solidFill>
              </a:rPr>
              <a:t>К</a:t>
            </a:r>
            <a:r>
              <a:rPr lang="ru-RU" sz="2800" i="1" dirty="0" smtClean="0">
                <a:solidFill>
                  <a:srgbClr val="7030A0"/>
                </a:solidFill>
              </a:rPr>
              <a:t>ак же посчитать сдачу, </a:t>
            </a:r>
            <a:r>
              <a:rPr lang="ru-RU" sz="2800" i="1" dirty="0" err="1" smtClean="0">
                <a:solidFill>
                  <a:srgbClr val="7030A0"/>
                </a:solidFill>
              </a:rPr>
              <a:t>Знайка</a:t>
            </a:r>
            <a:r>
              <a:rPr lang="ru-RU" sz="2800" i="1" dirty="0" smtClean="0">
                <a:solidFill>
                  <a:srgbClr val="7030A0"/>
                </a:solidFill>
              </a:rPr>
              <a:t> дал мне 1700 р? </a:t>
            </a:r>
            <a:br>
              <a:rPr lang="ru-RU" sz="2800" i="1" dirty="0" smtClean="0">
                <a:solidFill>
                  <a:srgbClr val="7030A0"/>
                </a:solidFill>
              </a:rPr>
            </a:br>
            <a:r>
              <a:rPr lang="ru-RU" sz="2800" i="1" dirty="0" smtClean="0">
                <a:solidFill>
                  <a:srgbClr val="7030A0"/>
                </a:solidFill>
              </a:rPr>
              <a:t>А ведь я еще хотел подарить цветы Кнопочке.</a:t>
            </a:r>
            <a:endParaRPr lang="ru-RU" sz="2800" i="1" dirty="0">
              <a:solidFill>
                <a:srgbClr val="7030A0"/>
              </a:solidFill>
            </a:endParaRPr>
          </a:p>
        </p:txBody>
      </p:sp>
      <p:pic>
        <p:nvPicPr>
          <p:cNvPr id="5129" name="Picture 9" descr="http://funforkids.ru/pictures/neznaika/neznaika3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445" y="4149080"/>
            <a:ext cx="91855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96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4.infourok.ru/uploads/ex/12d2/0002f901-81838225/5/hello_html_m509e71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Сможет ли купить незнайка букет?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44008" y="1556792"/>
            <a:ext cx="3898776" cy="3960440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rgbClr val="7030A0"/>
                </a:solidFill>
              </a:rPr>
              <a:t>Представляете ребята, опять незадача, цена на букет утеряна. Известно только то, что 5% стоимости букета равна 8.</a:t>
            </a:r>
          </a:p>
        </p:txBody>
      </p:sp>
      <p:pic>
        <p:nvPicPr>
          <p:cNvPr id="9218" name="Picture 2" descr="http://img-fotki.yandex.ru/get/4426/47407354.3e4/0_acf63_ddc6c9c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3730058" cy="319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69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ds04.infourok.ru/uploads/ex/12d2/0002f901-81838225/5/hello_html_m509e71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1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ages.myshared.ru/9/888903/slide_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" t="17336" r="8387"/>
          <a:stretch/>
        </p:blipFill>
        <p:spPr bwMode="auto">
          <a:xfrm>
            <a:off x="380473" y="1052736"/>
            <a:ext cx="7863935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391845"/>
            <a:ext cx="77768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Ребята, вы мне очень помогли!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4705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12d2/0002f901-81838225/5/hello_html_m509e71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1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РЕФЛЕКСИЯ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917304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1. Оцени себя </a:t>
            </a:r>
          </a:p>
          <a:p>
            <a:pPr marL="0" indent="0">
              <a:buNone/>
            </a:pPr>
            <a:r>
              <a:rPr lang="ru-RU" sz="2800" dirty="0" smtClean="0"/>
              <a:t>- на сколько ты усвоил тему;</a:t>
            </a:r>
          </a:p>
          <a:p>
            <a:pPr marL="0" indent="0">
              <a:buNone/>
            </a:pPr>
            <a:r>
              <a:rPr lang="ru-RU" sz="2800" dirty="0" smtClean="0"/>
              <a:t>- на сколько тебе помогала группа и ты ей.</a:t>
            </a:r>
          </a:p>
          <a:p>
            <a:pPr marL="0" indent="0">
              <a:buNone/>
            </a:pPr>
            <a:r>
              <a:rPr lang="ru-RU" sz="2800" dirty="0" smtClean="0"/>
              <a:t>2. Где в жизни тебе пригодятся знания о процентах?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664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ds04.infourok.ru/uploads/ex/12d2/0002f901-81838225/5/hello_html_m509e71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1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5" y="2420888"/>
            <a:ext cx="69127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урок!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822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ds04.infourok.ru/uploads/ex/08bd/00044e7c-58664f89/9/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11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2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4.infourok.ru/uploads/ex/12d2/0002f901-81838225/5/hello_html_m509e71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759481" y="1926042"/>
            <a:ext cx="5556935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Процент – это одна сотая часть числа</a:t>
            </a:r>
            <a:endParaRPr lang="ru-RU" sz="4400" dirty="0"/>
          </a:p>
        </p:txBody>
      </p:sp>
      <p:pic>
        <p:nvPicPr>
          <p:cNvPr id="4" name="Picture 4" descr="https://ds03.infourok.ru/uploads/ex/00b5/00004ed4-d65dfde6/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8" t="40943" r="21111" b="31178"/>
          <a:stretch/>
        </p:blipFill>
        <p:spPr bwMode="auto">
          <a:xfrm>
            <a:off x="1374412" y="3789040"/>
            <a:ext cx="5218546" cy="191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688" y="633462"/>
            <a:ext cx="6820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процент?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2" descr="https://ds02.infourok.ru/uploads/ex/04da/00089059-fd641a51/2/img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5" t="12296" r="65658" b="62922"/>
          <a:stretch/>
        </p:blipFill>
        <p:spPr bwMode="auto">
          <a:xfrm>
            <a:off x="395536" y="1553170"/>
            <a:ext cx="2253673" cy="169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71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4.infourok.ru/uploads/ex/12d2/0002f901-81838225/5/hello_html_m509e71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400800" cy="1752600"/>
          </a:xfrm>
        </p:spPr>
        <p:txBody>
          <a:bodyPr/>
          <a:lstStyle/>
          <a:p>
            <a:pPr algn="r"/>
            <a:r>
              <a:rPr lang="ru-RU" dirty="0" smtClean="0"/>
              <a:t>Урок математики в 5 классе</a:t>
            </a:r>
          </a:p>
          <a:p>
            <a:pPr algn="r"/>
            <a:r>
              <a:rPr lang="ru-RU" dirty="0" smtClean="0"/>
              <a:t>Учитель: Козлова Т.М.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59564" y="558513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ru-RU" sz="3200" dirty="0">
                <a:solidFill>
                  <a:prstClr val="black">
                    <a:tint val="75000"/>
                  </a:prstClr>
                </a:solidFill>
              </a:rPr>
              <a:t>18.05.18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055703"/>
            <a:ext cx="670729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Задачи на проценты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706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12d2/0002f901-81838225/5/hello_html_m509e71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09" y="1235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12" y="138103"/>
            <a:ext cx="4953744" cy="1143000"/>
          </a:xfrm>
        </p:spPr>
        <p:txBody>
          <a:bodyPr/>
          <a:lstStyle/>
          <a:p>
            <a:r>
              <a:rPr lang="ru-RU" b="1" dirty="0">
                <a:solidFill>
                  <a:srgbClr val="00B0F0"/>
                </a:solidFill>
              </a:rPr>
              <a:t>Н</a:t>
            </a:r>
            <a:r>
              <a:rPr lang="ru-RU" b="1" dirty="0" smtClean="0">
                <a:solidFill>
                  <a:srgbClr val="00B0F0"/>
                </a:solidFill>
              </a:rPr>
              <a:t>ЕЗНАЙКА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707904" y="1052737"/>
            <a:ext cx="4906888" cy="460267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800" i="1" dirty="0" smtClean="0">
                <a:solidFill>
                  <a:srgbClr val="7030A0"/>
                </a:solidFill>
              </a:rPr>
              <a:t>Здравствуйте ребята. </a:t>
            </a:r>
          </a:p>
          <a:p>
            <a:pPr marL="0" indent="0">
              <a:buNone/>
            </a:pPr>
            <a:endParaRPr lang="ru-RU" sz="2800" i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2800" i="1" dirty="0" smtClean="0">
                <a:solidFill>
                  <a:srgbClr val="7030A0"/>
                </a:solidFill>
              </a:rPr>
              <a:t>Вышел дети я из дому,</a:t>
            </a:r>
          </a:p>
          <a:p>
            <a:pPr marL="0" indent="0">
              <a:buNone/>
            </a:pPr>
            <a:r>
              <a:rPr lang="ru-RU" sz="2800" i="1" dirty="0" smtClean="0">
                <a:solidFill>
                  <a:srgbClr val="7030A0"/>
                </a:solidFill>
              </a:rPr>
              <a:t>Направляясь в эту школу. </a:t>
            </a:r>
          </a:p>
          <a:p>
            <a:pPr marL="0" indent="0">
              <a:buNone/>
            </a:pPr>
            <a:r>
              <a:rPr lang="ru-RU" sz="2800" i="1" dirty="0" smtClean="0">
                <a:solidFill>
                  <a:srgbClr val="7030A0"/>
                </a:solidFill>
              </a:rPr>
              <a:t>Я вошел сегодня в класс</a:t>
            </a:r>
          </a:p>
          <a:p>
            <a:pPr marL="0" indent="0">
              <a:buNone/>
            </a:pPr>
            <a:r>
              <a:rPr lang="ru-RU" sz="2800" i="1" dirty="0" smtClean="0">
                <a:solidFill>
                  <a:srgbClr val="7030A0"/>
                </a:solidFill>
              </a:rPr>
              <a:t>В самый – самый первый раз.</a:t>
            </a:r>
          </a:p>
          <a:p>
            <a:pPr marL="0" indent="0">
              <a:buNone/>
            </a:pPr>
            <a:r>
              <a:rPr lang="ru-RU" sz="2800" i="1" dirty="0" smtClean="0">
                <a:solidFill>
                  <a:srgbClr val="7030A0"/>
                </a:solidFill>
              </a:rPr>
              <a:t>Школой все меня пугали,</a:t>
            </a:r>
          </a:p>
          <a:p>
            <a:pPr marL="0" indent="0">
              <a:buNone/>
            </a:pPr>
            <a:r>
              <a:rPr lang="ru-RU" sz="2800" i="1" dirty="0" smtClean="0">
                <a:solidFill>
                  <a:srgbClr val="7030A0"/>
                </a:solidFill>
              </a:rPr>
              <a:t>Вечно от нее спасали,</a:t>
            </a:r>
          </a:p>
          <a:p>
            <a:pPr marL="0" indent="0">
              <a:buNone/>
            </a:pPr>
            <a:r>
              <a:rPr lang="ru-RU" sz="2800" i="1" dirty="0" smtClean="0">
                <a:solidFill>
                  <a:srgbClr val="7030A0"/>
                </a:solidFill>
              </a:rPr>
              <a:t>Но без знаний жить нельзя,</a:t>
            </a:r>
          </a:p>
          <a:p>
            <a:pPr marL="0" indent="0">
              <a:buNone/>
            </a:pPr>
            <a:r>
              <a:rPr lang="ru-RU" sz="2800" i="1" dirty="0" smtClean="0">
                <a:solidFill>
                  <a:srgbClr val="7030A0"/>
                </a:solidFill>
              </a:rPr>
              <a:t>Понял это я, друзья.</a:t>
            </a:r>
          </a:p>
          <a:p>
            <a:pPr marL="0" indent="0">
              <a:buNone/>
            </a:pPr>
            <a:endParaRPr lang="ru-RU" sz="2800" i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2800" i="1" dirty="0" smtClean="0"/>
              <a:t>Хочу разобраться с процентами, поможете?</a:t>
            </a:r>
            <a:endParaRPr lang="ru-RU" sz="2800" i="1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395536" y="1248133"/>
            <a:ext cx="2721348" cy="5214392"/>
            <a:chOff x="248174" y="1052736"/>
            <a:chExt cx="2721348" cy="5214392"/>
          </a:xfrm>
        </p:grpSpPr>
        <p:pic>
          <p:nvPicPr>
            <p:cNvPr id="7170" name="Picture 2" descr="http://img-fotki.yandex.ru/get/4709/28257045.682/0_72b77_1d055696_X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052736"/>
              <a:ext cx="2718002" cy="5214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/>
            <p:cNvPicPr/>
            <p:nvPr/>
          </p:nvPicPr>
          <p:blipFill rotWithShape="1">
            <a:blip r:embed="rId4"/>
            <a:srcRect l="39278" t="43287" r="46294" b="48697"/>
            <a:stretch/>
          </p:blipFill>
          <p:spPr bwMode="auto">
            <a:xfrm>
              <a:off x="248174" y="1085706"/>
              <a:ext cx="857250" cy="3810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4213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4.infourok.ru/uploads/ex/12d2/0002f901-81838225/5/hello_html_m509e71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2" y="742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Выполните задания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447800"/>
            <a:ext cx="8147248" cy="4789512"/>
          </a:xfrm>
        </p:spPr>
        <p:txBody>
          <a:bodyPr/>
          <a:lstStyle/>
          <a:p>
            <a:r>
              <a:rPr lang="ru-RU" dirty="0" smtClean="0"/>
              <a:t>1. Переведите десятичную дробь в проценты</a:t>
            </a:r>
          </a:p>
          <a:p>
            <a:pPr marL="0" indent="0">
              <a:buNone/>
            </a:pPr>
            <a:r>
              <a:rPr lang="ru-RU" dirty="0" smtClean="0"/>
              <a:t>              а) 0,754=                      б) 0,34= </a:t>
            </a:r>
            <a:endParaRPr lang="ru-RU" dirty="0"/>
          </a:p>
          <a:p>
            <a:r>
              <a:rPr lang="ru-RU" dirty="0" smtClean="0"/>
              <a:t>2. Переведите проценты в десятичную дробь</a:t>
            </a:r>
          </a:p>
          <a:p>
            <a:pPr marL="0" indent="0">
              <a:buNone/>
            </a:pPr>
            <a:r>
              <a:rPr lang="ru-RU" dirty="0" smtClean="0"/>
              <a:t>              а) 5%=                          б) 123%=</a:t>
            </a:r>
          </a:p>
          <a:p>
            <a:r>
              <a:rPr lang="ru-RU" dirty="0" smtClean="0"/>
              <a:t>3. Найдите проценты от числа</a:t>
            </a:r>
          </a:p>
          <a:p>
            <a:pPr marL="0" indent="0">
              <a:buNone/>
            </a:pPr>
            <a:r>
              <a:rPr lang="ru-RU" dirty="0" smtClean="0"/>
              <a:t>             а) 10% от 130 =         б) 7% от 35= </a:t>
            </a:r>
            <a:endParaRPr lang="ru-RU" dirty="0"/>
          </a:p>
          <a:p>
            <a:r>
              <a:rPr lang="ru-RU" dirty="0" smtClean="0"/>
              <a:t>4. Найдите число по его проценту</a:t>
            </a:r>
          </a:p>
          <a:p>
            <a:pPr marL="0" indent="0">
              <a:buNone/>
            </a:pPr>
            <a:r>
              <a:rPr lang="ru-RU" dirty="0" smtClean="0"/>
              <a:t>             а) 3% - 15                     б) 25% - 4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527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4.infourok.ru/uploads/ex/12d2/0002f901-81838225/5/hello_html_m509e71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447800"/>
            <a:ext cx="8147248" cy="4789512"/>
          </a:xfrm>
        </p:spPr>
        <p:txBody>
          <a:bodyPr/>
          <a:lstStyle/>
          <a:p>
            <a:r>
              <a:rPr lang="ru-RU" dirty="0" smtClean="0"/>
              <a:t>1. Переведите десятичную дробь в проценты</a:t>
            </a:r>
          </a:p>
          <a:p>
            <a:pPr marL="0" indent="0">
              <a:buNone/>
            </a:pPr>
            <a:r>
              <a:rPr lang="ru-RU" dirty="0"/>
              <a:t>а</a:t>
            </a:r>
            <a:r>
              <a:rPr lang="ru-RU" dirty="0" smtClean="0"/>
              <a:t>) 0,754= </a:t>
            </a:r>
            <a:r>
              <a:rPr lang="ru-RU" b="1" dirty="0" smtClean="0">
                <a:solidFill>
                  <a:srgbClr val="00B050"/>
                </a:solidFill>
              </a:rPr>
              <a:t>75,4%</a:t>
            </a:r>
            <a:r>
              <a:rPr lang="ru-RU" dirty="0" smtClean="0"/>
              <a:t>                 б) 0,34= </a:t>
            </a:r>
            <a:r>
              <a:rPr lang="ru-RU" b="1" dirty="0" smtClean="0">
                <a:solidFill>
                  <a:srgbClr val="00B050"/>
                </a:solidFill>
              </a:rPr>
              <a:t>34%</a:t>
            </a:r>
            <a:endParaRPr lang="ru-RU" b="1" dirty="0">
              <a:solidFill>
                <a:srgbClr val="00B050"/>
              </a:solidFill>
            </a:endParaRPr>
          </a:p>
          <a:p>
            <a:r>
              <a:rPr lang="ru-RU" dirty="0" smtClean="0"/>
              <a:t>2. Переведите проценты в десятичную дробь</a:t>
            </a:r>
          </a:p>
          <a:p>
            <a:pPr marL="0" indent="0">
              <a:buNone/>
            </a:pPr>
            <a:r>
              <a:rPr lang="ru-RU" dirty="0"/>
              <a:t>а</a:t>
            </a:r>
            <a:r>
              <a:rPr lang="ru-RU" dirty="0" smtClean="0"/>
              <a:t>) 5%= </a:t>
            </a:r>
            <a:r>
              <a:rPr lang="ru-RU" b="1" dirty="0" smtClean="0">
                <a:solidFill>
                  <a:srgbClr val="00B050"/>
                </a:solidFill>
              </a:rPr>
              <a:t>0,05</a:t>
            </a:r>
            <a:r>
              <a:rPr lang="ru-RU" dirty="0" smtClean="0"/>
              <a:t>                б) 123%=</a:t>
            </a:r>
            <a:r>
              <a:rPr lang="ru-RU" b="1" dirty="0" smtClean="0">
                <a:solidFill>
                  <a:srgbClr val="00B050"/>
                </a:solidFill>
              </a:rPr>
              <a:t>1,23</a:t>
            </a:r>
          </a:p>
          <a:p>
            <a:r>
              <a:rPr lang="ru-RU" dirty="0" smtClean="0"/>
              <a:t>3. Найдите проценты от числа</a:t>
            </a:r>
          </a:p>
          <a:p>
            <a:pPr marL="0" indent="0">
              <a:buNone/>
            </a:pPr>
            <a:r>
              <a:rPr lang="ru-RU" dirty="0"/>
              <a:t>а</a:t>
            </a:r>
            <a:r>
              <a:rPr lang="ru-RU" dirty="0" smtClean="0"/>
              <a:t>) 10% от 130 =</a:t>
            </a:r>
            <a:r>
              <a:rPr lang="ru-RU" b="1" dirty="0" smtClean="0">
                <a:solidFill>
                  <a:srgbClr val="00B050"/>
                </a:solidFill>
              </a:rPr>
              <a:t>13</a:t>
            </a:r>
            <a:r>
              <a:rPr lang="ru-RU" dirty="0" smtClean="0"/>
              <a:t>       б) 7% от 35= </a:t>
            </a:r>
            <a:r>
              <a:rPr lang="ru-RU" b="1" dirty="0" smtClean="0">
                <a:solidFill>
                  <a:srgbClr val="00B050"/>
                </a:solidFill>
              </a:rPr>
              <a:t>2,45</a:t>
            </a:r>
            <a:endParaRPr lang="ru-RU" b="1" dirty="0">
              <a:solidFill>
                <a:srgbClr val="00B050"/>
              </a:solidFill>
            </a:endParaRPr>
          </a:p>
          <a:p>
            <a:r>
              <a:rPr lang="ru-RU" dirty="0" smtClean="0"/>
              <a:t>4. Найдите число по его проценту</a:t>
            </a:r>
          </a:p>
          <a:p>
            <a:pPr marL="0" indent="0">
              <a:buNone/>
            </a:pPr>
            <a:r>
              <a:rPr lang="ru-RU" dirty="0"/>
              <a:t>а</a:t>
            </a:r>
            <a:r>
              <a:rPr lang="ru-RU" dirty="0" smtClean="0"/>
              <a:t>) 3% - 15; </a:t>
            </a:r>
            <a:r>
              <a:rPr lang="ru-RU" b="1" dirty="0" smtClean="0">
                <a:solidFill>
                  <a:srgbClr val="00B050"/>
                </a:solidFill>
              </a:rPr>
              <a:t>500 </a:t>
            </a:r>
            <a:r>
              <a:rPr lang="ru-RU" dirty="0" smtClean="0"/>
              <a:t>           б) 25% - 4; </a:t>
            </a:r>
            <a:r>
              <a:rPr lang="ru-RU" b="1" dirty="0" smtClean="0">
                <a:solidFill>
                  <a:srgbClr val="00B050"/>
                </a:solidFill>
              </a:rPr>
              <a:t>16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578049"/>
            <a:ext cx="4649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Проверь себя</a:t>
            </a:r>
            <a:endParaRPr lang="ru-RU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655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4.infourok.ru/uploads/ex/12d2/0002f901-81838225/5/hello_html_m509e71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3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772400" cy="6529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Повторим правила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5739" y="1155784"/>
            <a:ext cx="43096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1. </a:t>
            </a:r>
            <a:r>
              <a:rPr lang="ru-RU" sz="2400" dirty="0"/>
              <a:t>Чтобы перевести десятичную дробь в проценты, нужно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79224" y="1363629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умножить эту дробь на сто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41015" y="2369387"/>
            <a:ext cx="3743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/>
              <a:t>2. Чтобы перевести проценты в десятичную дробь, нужно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85211" y="2507885"/>
            <a:ext cx="3899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dirty="0"/>
              <a:t>разделить эту дробь на сто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41015" y="3559022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/>
              <a:t>3. Чтобы найти проценты от числа, нужно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25954" y="3569716"/>
            <a:ext cx="39377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dirty="0"/>
              <a:t>перевести проценты в десятичную дробь и умножить ее на число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29962" y="4667097"/>
            <a:ext cx="33937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/>
              <a:t>4. </a:t>
            </a:r>
            <a:r>
              <a:rPr lang="ru-RU" sz="2400" dirty="0" smtClean="0"/>
              <a:t>Чтобы найти </a:t>
            </a:r>
            <a:r>
              <a:rPr lang="ru-RU" sz="2400" dirty="0"/>
              <a:t>число по его </a:t>
            </a:r>
            <a:r>
              <a:rPr lang="ru-RU" sz="2400" dirty="0" smtClean="0"/>
              <a:t>проценту, нужно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09542" y="4759351"/>
            <a:ext cx="42508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dirty="0"/>
              <a:t>перевести проценты в десятичную дробь и разделить часть на эту дробь</a:t>
            </a:r>
          </a:p>
        </p:txBody>
      </p:sp>
    </p:spTree>
    <p:extLst>
      <p:ext uri="{BB962C8B-B14F-4D97-AF65-F5344CB8AC3E}">
        <p14:creationId xmlns:p14="http://schemas.microsoft.com/office/powerpoint/2010/main" val="115706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4.infourok.ru/uploads/ex/12d2/0002f901-81838225/5/hello_html_m509e71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447800"/>
            <a:ext cx="8147248" cy="4789512"/>
          </a:xfrm>
        </p:spPr>
        <p:txBody>
          <a:bodyPr/>
          <a:lstStyle/>
          <a:p>
            <a:r>
              <a:rPr lang="ru-RU" dirty="0" smtClean="0"/>
              <a:t>1. Переведите десятичную дробь в проценты</a:t>
            </a:r>
          </a:p>
          <a:p>
            <a:pPr marL="0" indent="0">
              <a:buNone/>
            </a:pPr>
            <a:r>
              <a:rPr lang="ru-RU" dirty="0"/>
              <a:t>а</a:t>
            </a:r>
            <a:r>
              <a:rPr lang="ru-RU" dirty="0" smtClean="0"/>
              <a:t>) 0,754= </a:t>
            </a:r>
            <a:r>
              <a:rPr lang="ru-RU" b="1" dirty="0" smtClean="0">
                <a:solidFill>
                  <a:srgbClr val="00B050"/>
                </a:solidFill>
              </a:rPr>
              <a:t>75,4%</a:t>
            </a:r>
            <a:r>
              <a:rPr lang="ru-RU" dirty="0" smtClean="0"/>
              <a:t>                 б) 0,34= </a:t>
            </a:r>
            <a:r>
              <a:rPr lang="ru-RU" b="1" dirty="0" smtClean="0">
                <a:solidFill>
                  <a:srgbClr val="00B050"/>
                </a:solidFill>
              </a:rPr>
              <a:t>34%</a:t>
            </a:r>
            <a:endParaRPr lang="ru-RU" b="1" dirty="0">
              <a:solidFill>
                <a:srgbClr val="00B050"/>
              </a:solidFill>
            </a:endParaRPr>
          </a:p>
          <a:p>
            <a:r>
              <a:rPr lang="ru-RU" dirty="0" smtClean="0"/>
              <a:t>2. Переведите проценты в десятичную дробь</a:t>
            </a:r>
          </a:p>
          <a:p>
            <a:pPr marL="0" indent="0">
              <a:buNone/>
            </a:pPr>
            <a:r>
              <a:rPr lang="ru-RU" dirty="0"/>
              <a:t>а</a:t>
            </a:r>
            <a:r>
              <a:rPr lang="ru-RU" dirty="0" smtClean="0"/>
              <a:t>) 5%= </a:t>
            </a:r>
            <a:r>
              <a:rPr lang="ru-RU" b="1" dirty="0" smtClean="0">
                <a:solidFill>
                  <a:srgbClr val="00B050"/>
                </a:solidFill>
              </a:rPr>
              <a:t>0,05</a:t>
            </a:r>
            <a:r>
              <a:rPr lang="ru-RU" dirty="0" smtClean="0"/>
              <a:t>                б) 123%=</a:t>
            </a:r>
            <a:r>
              <a:rPr lang="ru-RU" b="1" dirty="0" smtClean="0">
                <a:solidFill>
                  <a:srgbClr val="00B050"/>
                </a:solidFill>
              </a:rPr>
              <a:t>1,23</a:t>
            </a:r>
          </a:p>
          <a:p>
            <a:r>
              <a:rPr lang="ru-RU" dirty="0" smtClean="0"/>
              <a:t>3. Найдите проценты от числа</a:t>
            </a:r>
          </a:p>
          <a:p>
            <a:pPr marL="0" indent="0">
              <a:buNone/>
            </a:pPr>
            <a:r>
              <a:rPr lang="ru-RU" dirty="0"/>
              <a:t>а</a:t>
            </a:r>
            <a:r>
              <a:rPr lang="ru-RU" dirty="0" smtClean="0"/>
              <a:t>) 10% от 130 =</a:t>
            </a:r>
            <a:r>
              <a:rPr lang="ru-RU" b="1" dirty="0" smtClean="0">
                <a:solidFill>
                  <a:srgbClr val="00B050"/>
                </a:solidFill>
              </a:rPr>
              <a:t>13</a:t>
            </a:r>
            <a:r>
              <a:rPr lang="ru-RU" dirty="0" smtClean="0"/>
              <a:t>       б) 7% от 35= </a:t>
            </a:r>
            <a:r>
              <a:rPr lang="ru-RU" b="1" dirty="0" smtClean="0">
                <a:solidFill>
                  <a:srgbClr val="00B050"/>
                </a:solidFill>
              </a:rPr>
              <a:t>2,45</a:t>
            </a:r>
            <a:endParaRPr lang="ru-RU" b="1" dirty="0">
              <a:solidFill>
                <a:srgbClr val="00B050"/>
              </a:solidFill>
            </a:endParaRPr>
          </a:p>
          <a:p>
            <a:r>
              <a:rPr lang="ru-RU" dirty="0" smtClean="0"/>
              <a:t>4. Найдите число по его проценту</a:t>
            </a:r>
          </a:p>
          <a:p>
            <a:pPr marL="0" indent="0">
              <a:buNone/>
            </a:pPr>
            <a:r>
              <a:rPr lang="ru-RU" dirty="0"/>
              <a:t>а</a:t>
            </a:r>
            <a:r>
              <a:rPr lang="ru-RU" dirty="0" smtClean="0"/>
              <a:t>) 3% - 15; </a:t>
            </a:r>
            <a:r>
              <a:rPr lang="ru-RU" b="1" dirty="0" smtClean="0">
                <a:solidFill>
                  <a:srgbClr val="00B050"/>
                </a:solidFill>
              </a:rPr>
              <a:t>500 </a:t>
            </a:r>
            <a:r>
              <a:rPr lang="ru-RU" dirty="0" smtClean="0"/>
              <a:t>           б) 25% - 4; </a:t>
            </a:r>
            <a:r>
              <a:rPr lang="ru-RU" b="1" dirty="0" smtClean="0">
                <a:solidFill>
                  <a:srgbClr val="00B050"/>
                </a:solidFill>
              </a:rPr>
              <a:t>16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578049"/>
            <a:ext cx="4649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Проверь себя</a:t>
            </a:r>
            <a:endParaRPr lang="ru-RU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887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04.infourok.ru/uploads/ex/12d2/0002f901-81838225/5/hello_html_m509e71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427984" y="843536"/>
            <a:ext cx="4258816" cy="4817291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>
                <a:solidFill>
                  <a:srgbClr val="7030A0"/>
                </a:solidFill>
              </a:rPr>
              <a:t>Ребята помогите, сам не </a:t>
            </a:r>
            <a:r>
              <a:rPr lang="ru-RU" sz="3200" b="1" dirty="0" smtClean="0">
                <a:solidFill>
                  <a:srgbClr val="7030A0"/>
                </a:solidFill>
              </a:rPr>
              <a:t>справляюсь.</a:t>
            </a:r>
          </a:p>
          <a:p>
            <a:pPr marL="0" indent="0">
              <a:buNone/>
            </a:pPr>
            <a:r>
              <a:rPr lang="ru-RU" sz="2800" i="1" dirty="0" smtClean="0">
                <a:solidFill>
                  <a:srgbClr val="7030A0"/>
                </a:solidFill>
              </a:rPr>
              <a:t>У нас в солнечном городе сегодня праздник, </a:t>
            </a:r>
            <a:r>
              <a:rPr lang="ru-RU" sz="2800" i="1" dirty="0" err="1">
                <a:solidFill>
                  <a:srgbClr val="7030A0"/>
                </a:solidFill>
              </a:rPr>
              <a:t>З</a:t>
            </a:r>
            <a:r>
              <a:rPr lang="ru-RU" sz="2800" i="1" dirty="0" err="1" smtClean="0">
                <a:solidFill>
                  <a:srgbClr val="7030A0"/>
                </a:solidFill>
              </a:rPr>
              <a:t>найка</a:t>
            </a:r>
            <a:r>
              <a:rPr lang="ru-RU" sz="2800" i="1" dirty="0" smtClean="0">
                <a:solidFill>
                  <a:srgbClr val="7030A0"/>
                </a:solidFill>
              </a:rPr>
              <a:t> поручил мне купить продукты, список очень большой. Еще и буклет какой – то дал. На нем цены и скидки. Мне самому не разобраться.</a:t>
            </a:r>
          </a:p>
          <a:p>
            <a:pPr marL="0" indent="0">
              <a:buNone/>
            </a:pPr>
            <a:endParaRPr lang="ru-RU" sz="2400" i="1" dirty="0">
              <a:solidFill>
                <a:srgbClr val="7030A0"/>
              </a:solidFill>
            </a:endParaRPr>
          </a:p>
        </p:txBody>
      </p:sp>
      <p:sp>
        <p:nvSpPr>
          <p:cNvPr id="4" name="AutoShape 2" descr="https://www.metod-kopilka.ru/images/doc/14/8080/hello_html_m6cb8604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448798" y="843535"/>
            <a:ext cx="3991336" cy="4817292"/>
            <a:chOff x="4067944" y="1160114"/>
            <a:chExt cx="3816424" cy="4285109"/>
          </a:xfrm>
        </p:grpSpPr>
        <p:pic>
          <p:nvPicPr>
            <p:cNvPr id="8198" name="Picture 6" descr="https://im0-tub-ru.yandex.net/i?id=f6f7f729c27a8603579b4f0e799f54f7&amp;n=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1160114"/>
              <a:ext cx="3816424" cy="4285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0" t="19644" r="53479" b="14446"/>
            <a:stretch/>
          </p:blipFill>
          <p:spPr bwMode="auto">
            <a:xfrm rot="21279478">
              <a:off x="4483641" y="3326299"/>
              <a:ext cx="1340306" cy="1955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6591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1056</TotalTime>
  <Words>599</Words>
  <Application>Microsoft Office PowerPoint</Application>
  <PresentationFormat>Экран (4:3)</PresentationFormat>
  <Paragraphs>130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Calibri</vt:lpstr>
      <vt:lpstr>Cambria</vt:lpstr>
      <vt:lpstr>Franklin Gothic Book</vt:lpstr>
      <vt:lpstr>Perpetua</vt:lpstr>
      <vt:lpstr>Times New Roman</vt:lpstr>
      <vt:lpstr>Wingdings 2</vt:lpstr>
      <vt:lpstr>Справедливость</vt:lpstr>
      <vt:lpstr>%</vt:lpstr>
      <vt:lpstr>Презентация PowerPoint</vt:lpstr>
      <vt:lpstr>Презентация PowerPoint</vt:lpstr>
      <vt:lpstr>НЕЗНАЙКА</vt:lpstr>
      <vt:lpstr>Выполните задания</vt:lpstr>
      <vt:lpstr>Презентация PowerPoint</vt:lpstr>
      <vt:lpstr>Повторим правила</vt:lpstr>
      <vt:lpstr>Презентация PowerPoint</vt:lpstr>
      <vt:lpstr>Презентация PowerPoint</vt:lpstr>
      <vt:lpstr>Презентация PowerPoint</vt:lpstr>
      <vt:lpstr>Как же посчитать сдачу, Знайка дал мне 1700 р?  А ведь я еще хотел подарить цветы Кнопочке.</vt:lpstr>
      <vt:lpstr>Сможет ли купить незнайка букет?</vt:lpstr>
      <vt:lpstr>Презентация PowerPoint</vt:lpstr>
      <vt:lpstr>РЕФЛЕКСИЯ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Учитель 1</cp:lastModifiedBy>
  <cp:revision>36</cp:revision>
  <dcterms:created xsi:type="dcterms:W3CDTF">2018-05-15T10:56:00Z</dcterms:created>
  <dcterms:modified xsi:type="dcterms:W3CDTF">2018-05-18T04:01:56Z</dcterms:modified>
</cp:coreProperties>
</file>