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57" r:id="rId4"/>
    <p:sldId id="274" r:id="rId5"/>
    <p:sldId id="260" r:id="rId6"/>
    <p:sldId id="261" r:id="rId7"/>
    <p:sldId id="266" r:id="rId8"/>
    <p:sldId id="267" r:id="rId9"/>
    <p:sldId id="262" r:id="rId10"/>
    <p:sldId id="278" r:id="rId11"/>
    <p:sldId id="258" r:id="rId12"/>
    <p:sldId id="259" r:id="rId13"/>
    <p:sldId id="268" r:id="rId14"/>
    <p:sldId id="269" r:id="rId15"/>
    <p:sldId id="270" r:id="rId16"/>
    <p:sldId id="271" r:id="rId17"/>
    <p:sldId id="279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69" d="100"/>
          <a:sy n="69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2015-2016 </c:v>
                </c:pt>
                <c:pt idx="1">
                  <c:v>2016-2017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</c:v>
                </c:pt>
                <c:pt idx="1">
                  <c:v>76</c:v>
                </c:pt>
              </c:numCache>
            </c:numRef>
          </c:val>
        </c:ser>
        <c:axId val="55289344"/>
        <c:axId val="55290880"/>
      </c:barChart>
      <c:catAx>
        <c:axId val="55289344"/>
        <c:scaling>
          <c:orientation val="minMax"/>
        </c:scaling>
        <c:axPos val="b"/>
        <c:tickLblPos val="nextTo"/>
        <c:crossAx val="55290880"/>
        <c:crosses val="autoZero"/>
        <c:auto val="1"/>
        <c:lblAlgn val="ctr"/>
        <c:lblOffset val="100"/>
      </c:catAx>
      <c:valAx>
        <c:axId val="55290880"/>
        <c:scaling>
          <c:orientation val="minMax"/>
          <c:max val="140"/>
        </c:scaling>
        <c:axPos val="l"/>
        <c:majorGridlines/>
        <c:numFmt formatCode="General" sourceLinked="1"/>
        <c:tickLblPos val="nextTo"/>
        <c:crossAx val="55289344"/>
        <c:crosses val="autoZero"/>
        <c:crossBetween val="between"/>
        <c:majorUnit val="10"/>
        <c:minorUnit val="5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4286256"/>
            <a:ext cx="4572032" cy="13525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 проекта: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Метелёва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Алёна Борисовна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Прозукина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Марина Андреевна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1566" y="2060848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 проект: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Семейный клуб «Ковчег»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lvl="0" algn="ctr">
              <a:defRPr/>
            </a:pPr>
            <a:r>
              <a:rPr lang="ru-RU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Катайгинская</a:t>
            </a:r>
            <a:r>
              <a:rPr lang="ru-RU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</a:p>
          <a:p>
            <a:pPr lvl="0" algn="ctr">
              <a:defRPr/>
            </a:pPr>
            <a:r>
              <a:rPr lang="ru-RU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Верхнекетского</a:t>
            </a:r>
            <a:r>
              <a:rPr lang="ru-RU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района, Томской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4286256"/>
            <a:ext cx="7143800" cy="1143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традиционного православного воспитания в большинстве семей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3000372"/>
            <a:ext cx="7143800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Потеря корней русской культуры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714488"/>
            <a:ext cx="7143800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Разобщенность поколений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6672"/>
            <a:ext cx="8229600" cy="8806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998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1500174"/>
            <a:ext cx="8229600" cy="2714644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числа родителей, вовлеченных в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 мероприятия, направленные на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совместное приобщение детей и родителей к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православной культуре, осознание её значения для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современной семьи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2" descr="C:\Users\School\Desktop\авдеева\go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3433908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282" y="1052736"/>
            <a:ext cx="8358246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посещения родителями воспитательных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в школе духовно-нравственной направленности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071678"/>
            <a:ext cx="8358246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857496"/>
            <a:ext cx="8358246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714752"/>
            <a:ext cx="8358246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572008"/>
            <a:ext cx="8358246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572140"/>
            <a:ext cx="8358246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868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1052736"/>
            <a:ext cx="8429684" cy="5519536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рабочей группы</a:t>
            </a:r>
          </a:p>
          <a:p>
            <a:pPr lvl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партнеры</a:t>
            </a:r>
          </a:p>
          <a:p>
            <a:pPr lvl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плана заседаний</a:t>
            </a:r>
          </a:p>
          <a:p>
            <a:pPr lvl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родителей</a:t>
            </a:r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цикла заседаний ,выход за пределы школьного пространства.</a:t>
            </a:r>
          </a:p>
          <a:p>
            <a:pPr>
              <a:buNone/>
            </a:pPr>
            <a:r>
              <a:rPr lang="ru-RU" sz="3400" dirty="0" smtClean="0"/>
              <a:t> </a:t>
            </a:r>
          </a:p>
          <a:p>
            <a:endParaRPr lang="ru-RU" dirty="0"/>
          </a:p>
        </p:txBody>
      </p:sp>
      <p:pic>
        <p:nvPicPr>
          <p:cNvPr id="4" name="Picture 2" descr="D:\с рабочего стола\Экскурсии\авдеева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831" y="1"/>
            <a:ext cx="1244169" cy="12858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Рождественская звезда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рождество 17\Рождество 2017\SAM_194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190"/>
            <a:ext cx="4429124" cy="307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I:\рождество 17\Рождество 2017\SAM_1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857232"/>
            <a:ext cx="471487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I:\рождество 17\Рождество 2017\SAM_2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786190"/>
            <a:ext cx="4714876" cy="307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G:\семейный клуб, 15-16\Рождеств.звезда,16\IMG_06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57232"/>
            <a:ext cx="442912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Мастера и рукодельницы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семейный клуб, 15-16\_MG_046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1"/>
            <a:ext cx="4286247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G:\семейный клуб, 15-16\IMG_0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643314"/>
            <a:ext cx="4857752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G:\семейный клуб, 15-16\IMG_0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714356"/>
            <a:ext cx="485775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G:\семейный клуб, 15-16\IMG_04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14356"/>
            <a:ext cx="428624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857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Покровские капустники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DCIM\100CANON\IMG_226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9"/>
            <a:ext cx="421481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E:\DCIM\100CANON\IMG_2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642918"/>
            <a:ext cx="492919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E:\DCIM\100CANON\IMG_2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4"/>
            <a:ext cx="4214810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E:\DCIM\100CANON\IMG_2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643314"/>
            <a:ext cx="4857752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5572140"/>
            <a:ext cx="8643998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357694"/>
            <a:ext cx="8643998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214686"/>
            <a:ext cx="8643998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000240"/>
            <a:ext cx="8643998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928670"/>
            <a:ext cx="8643998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512511" cy="92867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  результаты: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785794"/>
            <a:ext cx="8643998" cy="564360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прирост родителей и детей, вовлеченных в мероприятия духовно-нравственного воспитания</a:t>
            </a:r>
          </a:p>
          <a:p>
            <a:pPr algn="ctr">
              <a:buNone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прирост участников (детей и родителей) конкурсов </a:t>
            </a:r>
          </a:p>
          <a:p>
            <a:pPr algn="ctr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духовно-нравственной направленности</a:t>
            </a:r>
          </a:p>
          <a:p>
            <a:pPr algn="ctr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прирост участников социальных</a:t>
            </a:r>
          </a:p>
          <a:p>
            <a:pPr algn="ctr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проектов, мероприятий, благотворительных акций</a:t>
            </a:r>
          </a:p>
          <a:p>
            <a:pPr algn="ctr">
              <a:buNone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повышения духовно нравственного уровня воспитанности учащихся</a:t>
            </a:r>
          </a:p>
          <a:p>
            <a:pPr algn="ctr">
              <a:buNone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успешная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проекта станет примером для других школ, находящихся в подобных социально-сложных условиях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28604"/>
            <a:ext cx="6512511" cy="857256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детей в конкурсах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духовно-нравственной направленности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1357290" y="2000240"/>
          <a:ext cx="640080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Дальнейшее развитие проекта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Новая папка\IMG-20171213-WA00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2357454" cy="1493054"/>
          </a:xfrm>
          <a:prstGeom prst="rect">
            <a:avLst/>
          </a:prstGeom>
          <a:noFill/>
        </p:spPr>
      </p:pic>
      <p:pic>
        <p:nvPicPr>
          <p:cNvPr id="1027" name="Picture 3" descr="G:\Новая папка\IMG-20171213-WA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786322"/>
            <a:ext cx="2357454" cy="1442514"/>
          </a:xfrm>
          <a:prstGeom prst="rect">
            <a:avLst/>
          </a:prstGeom>
          <a:noFill/>
        </p:spPr>
      </p:pic>
      <p:pic>
        <p:nvPicPr>
          <p:cNvPr id="1028" name="Picture 4" descr="G:\Новая папка\IMG-20171213-WA0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929198"/>
            <a:ext cx="2357454" cy="1300151"/>
          </a:xfrm>
          <a:prstGeom prst="rect">
            <a:avLst/>
          </a:prstGeom>
          <a:noFill/>
        </p:spPr>
      </p:pic>
      <p:pic>
        <p:nvPicPr>
          <p:cNvPr id="1029" name="Picture 5" descr="G:\Новая папка\IMG-20171213-WA00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285992"/>
            <a:ext cx="2583674" cy="1500198"/>
          </a:xfrm>
          <a:prstGeom prst="rect">
            <a:avLst/>
          </a:prstGeom>
          <a:noFill/>
        </p:spPr>
      </p:pic>
      <p:pic>
        <p:nvPicPr>
          <p:cNvPr id="1030" name="Picture 6" descr="I:\фото мероприятия\IMG_34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143248"/>
            <a:ext cx="2589628" cy="1428760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 rot="10800000">
            <a:off x="4322801" y="1597775"/>
            <a:ext cx="807049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://www.tomsk.ru/userpic/original/2016/Jan/31/1032881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1071546"/>
            <a:ext cx="2214546" cy="12654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Прямая со стрелкой 20"/>
          <p:cNvCxnSpPr/>
          <p:nvPr/>
        </p:nvCxnSpPr>
        <p:spPr>
          <a:xfrm flipV="1">
            <a:off x="2500298" y="1704266"/>
            <a:ext cx="775558" cy="3674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643174" y="3571876"/>
            <a:ext cx="428628" cy="3571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3000364" y="4822041"/>
            <a:ext cx="714380" cy="6429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964909" y="4786322"/>
            <a:ext cx="785818" cy="6377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4286248" y="2786058"/>
            <a:ext cx="57150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5768587" y="3446859"/>
            <a:ext cx="464347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715008" y="1714488"/>
            <a:ext cx="714380" cy="285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1358084" y="4285462"/>
            <a:ext cx="57150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428992" y="5643578"/>
            <a:ext cx="192882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6751653" y="4321181"/>
            <a:ext cx="928694" cy="1588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1988840"/>
            <a:ext cx="8229600" cy="38515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Контакты:</a:t>
            </a:r>
          </a:p>
          <a:p>
            <a:pPr algn="ctr">
              <a:buNone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Метелёва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Алёна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Борисовна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alena.meteleva1977@mail.ru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Тел:89069580888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8786874" cy="3286148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 образования в прямом смысле слова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образует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личность, формирует сам образ жизни народа,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новым поколениям ценности нации.»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00760" y="2857496"/>
            <a:ext cx="2786082" cy="857256"/>
          </a:xfrm>
        </p:spPr>
        <p:txBody>
          <a:bodyPr/>
          <a:lstStyle/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Д. А. Медведев</a:t>
            </a:r>
            <a:r>
              <a:rPr lang="ru-RU" sz="2400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5072074"/>
            <a:ext cx="8429684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Информирован - защищен.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857628"/>
            <a:ext cx="8429684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гарантирован  высокий уровень нравственной воспитанности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071810"/>
            <a:ext cx="8429684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окружены  потоками разной  информации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736"/>
            <a:ext cx="8429684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Обществу требуются широко образованные, высоконравственные люди, обладающие не только знаниями, но и образцовыми качествами характера.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44" y="404664"/>
            <a:ext cx="6512511" cy="8069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Причины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868" y="188640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развития воспитания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РФ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период до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2025г.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А.Б\№1 патриарх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143380"/>
            <a:ext cx="3786214" cy="2127371"/>
          </a:xfrm>
          <a:prstGeom prst="rect">
            <a:avLst/>
          </a:prstGeom>
          <a:noFill/>
        </p:spPr>
      </p:pic>
      <p:pic>
        <p:nvPicPr>
          <p:cNvPr id="5" name="Рисунок 4" descr="Картинки по запросу фото путина 2017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71612"/>
            <a:ext cx="357190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I:\А.Б\№ 2 патриарх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571612"/>
            <a:ext cx="373456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суперсемейка\IMG_00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714875" cy="3643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H:\суперсемейка\IMG_0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0"/>
            <a:ext cx="4357686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G:\ФОТО ДЛЯ А.Б\IMG_0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714752"/>
            <a:ext cx="4286248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:\суперсемейка\IMG_935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500561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H:\суперсемейка\IMG_3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876"/>
            <a:ext cx="4714876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:\суперсемейка\IMG_3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4500562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H:\суперсемейка\IMG_32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0"/>
            <a:ext cx="4643438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DCIM\100CANON\IMG_106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500561" cy="3643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E:\DCIM\100CANON\IMG_1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4752"/>
            <a:ext cx="4572000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E:\DCIM\100CANON\IMG_11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4"/>
            <a:ext cx="4572000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E:\DCIM\100CANON\IMG_1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ckola\Desktop\Новая папка\IMG_289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714875" cy="3357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sckola\Desktop\Новая папка\IMG_2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4786314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sckola\Desktop\Новая папка\IMG_2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14686"/>
            <a:ext cx="4429124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sckola\Desktop\Новая папка\IMG_2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0"/>
            <a:ext cx="4429124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суперсемейка\IMG_226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643437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I:\фото мероприятия\IMG_1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38"/>
            <a:ext cx="4500562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4643438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I:\фото мероприятия\IMG_3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0"/>
            <a:ext cx="4500562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1729</TotalTime>
  <Words>233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Педагогический  проект: Семейный клуб «Ковчег»   </vt:lpstr>
      <vt:lpstr>  « Система образования в прямом смысле слова  образует личность, формирует сам образ жизни народа,  передает новым поколениям ценности нации.»    </vt:lpstr>
      <vt:lpstr>Причины </vt:lpstr>
      <vt:lpstr>Стратегия развития воспитания  в РФ на период до 2025г.</vt:lpstr>
      <vt:lpstr>Слайд 5</vt:lpstr>
      <vt:lpstr>Слайд 6</vt:lpstr>
      <vt:lpstr>Слайд 7</vt:lpstr>
      <vt:lpstr>Слайд 8</vt:lpstr>
      <vt:lpstr>Слайд 9</vt:lpstr>
      <vt:lpstr>Проблемы</vt:lpstr>
      <vt:lpstr>Цель проекта:</vt:lpstr>
      <vt:lpstr> Задачи:</vt:lpstr>
      <vt:lpstr>Рождественская звезда</vt:lpstr>
      <vt:lpstr>Мастера и рукодельницы</vt:lpstr>
      <vt:lpstr>Покровские капустники</vt:lpstr>
      <vt:lpstr>Планируемые   результаты: </vt:lpstr>
      <vt:lpstr>Участие детей в конкурсах  духовно-нравственной направленности</vt:lpstr>
      <vt:lpstr>Дальнейшее развитие проекта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sckola</dc:creator>
  <cp:lastModifiedBy>sckola</cp:lastModifiedBy>
  <cp:revision>74</cp:revision>
  <dcterms:created xsi:type="dcterms:W3CDTF">2017-12-08T05:29:35Z</dcterms:created>
  <dcterms:modified xsi:type="dcterms:W3CDTF">2017-12-14T16:38:37Z</dcterms:modified>
</cp:coreProperties>
</file>