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90" r:id="rId2"/>
    <p:sldId id="289" r:id="rId3"/>
    <p:sldId id="257" r:id="rId4"/>
    <p:sldId id="258" r:id="rId5"/>
    <p:sldId id="270" r:id="rId6"/>
    <p:sldId id="272" r:id="rId7"/>
    <p:sldId id="274" r:id="rId8"/>
    <p:sldId id="276" r:id="rId9"/>
    <p:sldId id="278" r:id="rId10"/>
    <p:sldId id="280" r:id="rId11"/>
    <p:sldId id="282" r:id="rId12"/>
    <p:sldId id="284" r:id="rId13"/>
    <p:sldId id="286" r:id="rId14"/>
    <p:sldId id="292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260" r:id="rId25"/>
    <p:sldId id="303" r:id="rId26"/>
    <p:sldId id="304" r:id="rId27"/>
    <p:sldId id="261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30" autoAdjust="0"/>
    <p:restoredTop sz="94660"/>
  </p:normalViewPr>
  <p:slideViewPr>
    <p:cSldViewPr>
      <p:cViewPr varScale="1">
        <p:scale>
          <a:sx n="86" d="100"/>
          <a:sy n="86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6F9C1-F72B-4E88-9B40-266B6FDA2695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905D7-1766-4CF6-BB79-F40A2B4F6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F79CF-7748-453D-BEA2-2FBAAFDCBDF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D1FEB-F337-4044-8108-99E69AAAD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BAB0-3F4A-492B-B5B1-5A618A70D95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525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D1FEB-F337-4044-8108-99E69AAAD3D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igaschool1@rambler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00050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52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Муниципальное бюджетное  общеобразовательное учреждение</a:t>
            </a:r>
          </a:p>
          <a:p>
            <a:pPr algn="ctr"/>
            <a:r>
              <a:rPr lang="ru-RU" sz="1200" b="1" dirty="0" smtClean="0"/>
              <a:t> «</a:t>
            </a:r>
            <a:r>
              <a:rPr lang="ru-RU" sz="1200" b="1" dirty="0" err="1" smtClean="0"/>
              <a:t>Сайгинская</a:t>
            </a:r>
            <a:r>
              <a:rPr lang="ru-RU" sz="1200" b="1" dirty="0" smtClean="0"/>
              <a:t> средняя общеобразовательная школа» </a:t>
            </a:r>
            <a:r>
              <a:rPr lang="ru-RU" sz="1200" b="1" dirty="0" err="1" smtClean="0"/>
              <a:t>Верхнекетского</a:t>
            </a:r>
            <a:r>
              <a:rPr lang="ru-RU" sz="1200" b="1" dirty="0" smtClean="0"/>
              <a:t> района Томской области</a:t>
            </a:r>
          </a:p>
          <a:p>
            <a:pPr algn="ctr"/>
            <a:r>
              <a:rPr lang="ru-RU" sz="1200" b="1" dirty="0" smtClean="0"/>
              <a:t>636520, Томская область, </a:t>
            </a:r>
            <a:r>
              <a:rPr lang="ru-RU" sz="1200" b="1" dirty="0" err="1" smtClean="0"/>
              <a:t>Верхнекетский</a:t>
            </a:r>
            <a:r>
              <a:rPr lang="ru-RU" sz="1200" b="1" dirty="0" smtClean="0"/>
              <a:t> район, п. Сайга, ул. Молодогвардейская, 3</a:t>
            </a:r>
          </a:p>
          <a:p>
            <a:pPr algn="ctr"/>
            <a:r>
              <a:rPr lang="ru-RU" sz="1200" b="1" dirty="0" smtClean="0"/>
              <a:t>Тел./ факс 8(38258)36123                                                                       Е-</a:t>
            </a:r>
            <a:r>
              <a:rPr lang="en-US" sz="1200" b="1" dirty="0" smtClean="0"/>
              <a:t>mail</a:t>
            </a:r>
            <a:r>
              <a:rPr lang="ru-RU" sz="1200" b="1" dirty="0" smtClean="0"/>
              <a:t>:  </a:t>
            </a:r>
            <a:r>
              <a:rPr lang="ru-RU" sz="1200" b="1" u="sng" dirty="0" smtClean="0">
                <a:hlinkClick r:id="rId3"/>
              </a:rPr>
              <a:t>Saigaschool1@rambler.ru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 </a:t>
            </a:r>
            <a:endParaRPr lang="ru-RU" sz="1200" dirty="0"/>
          </a:p>
        </p:txBody>
      </p:sp>
      <p:pic>
        <p:nvPicPr>
          <p:cNvPr id="6" name="Рисунок 5" descr="E:\ФОТО школы\Школа коллаж цветник\Документ Microsoft Office Publishe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849694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57554" y="6072206"/>
            <a:ext cx="55721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Ширямова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В.Н., директор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Сайгинская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Кудряшова О.В., заместитель директора по УМР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685800"/>
            <a:ext cx="6669360" cy="58395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/>
              <a:t>законодательные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b="1" dirty="0"/>
          </a:p>
          <a:p>
            <a:pPr>
              <a:lnSpc>
                <a:spcPct val="90000"/>
              </a:lnSpc>
            </a:pPr>
            <a:r>
              <a:rPr lang="ru-RU" b="1" dirty="0"/>
              <a:t>совещательные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b="1" dirty="0"/>
          </a:p>
          <a:p>
            <a:pPr>
              <a:lnSpc>
                <a:spcPct val="90000"/>
              </a:lnSpc>
            </a:pPr>
            <a:r>
              <a:rPr lang="ru-RU" b="1" dirty="0"/>
              <a:t> диагностические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b="1" dirty="0"/>
          </a:p>
          <a:p>
            <a:pPr>
              <a:lnSpc>
                <a:spcPct val="90000"/>
              </a:lnSpc>
            </a:pPr>
            <a:r>
              <a:rPr lang="ru-RU" b="1" dirty="0"/>
              <a:t> планово-прогностические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b="1" dirty="0"/>
          </a:p>
          <a:p>
            <a:pPr>
              <a:lnSpc>
                <a:spcPct val="90000"/>
              </a:lnSpc>
            </a:pPr>
            <a:r>
              <a:rPr lang="ru-RU" b="1" dirty="0"/>
              <a:t> экспертно-контролирующие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b="1" dirty="0"/>
          </a:p>
          <a:p>
            <a:pPr>
              <a:lnSpc>
                <a:spcPct val="90000"/>
              </a:lnSpc>
            </a:pPr>
            <a:r>
              <a:rPr lang="ru-RU" b="1" dirty="0"/>
              <a:t>корректирующие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  <p:pic>
        <p:nvPicPr>
          <p:cNvPr id="31746" name="Picture 2" descr="http://elenas60.ucoz.ru/0c23f8057be4e8c9b46d7fa09f72c4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57950" y="500042"/>
            <a:ext cx="2357454" cy="3094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Методические функции педагогического совета: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286000"/>
            <a:ext cx="7543800" cy="3810000"/>
          </a:xfrm>
        </p:spPr>
        <p:txBody>
          <a:bodyPr/>
          <a:lstStyle/>
          <a:p>
            <a:r>
              <a:rPr lang="ru-RU" dirty="0"/>
              <a:t>информационные</a:t>
            </a:r>
          </a:p>
          <a:p>
            <a:r>
              <a:rPr lang="ru-RU" dirty="0"/>
              <a:t>обобщающие</a:t>
            </a:r>
          </a:p>
          <a:p>
            <a:r>
              <a:rPr lang="ru-RU" dirty="0"/>
              <a:t>аналитические</a:t>
            </a:r>
          </a:p>
          <a:p>
            <a:r>
              <a:rPr lang="ru-RU" dirty="0"/>
              <a:t>развивающие</a:t>
            </a:r>
          </a:p>
          <a:p>
            <a:r>
              <a:rPr lang="ru-RU" dirty="0"/>
              <a:t>обучающие</a:t>
            </a:r>
          </a:p>
          <a:p>
            <a:r>
              <a:rPr lang="ru-RU" dirty="0"/>
              <a:t>активизирующие</a:t>
            </a:r>
          </a:p>
        </p:txBody>
      </p:sp>
      <p:pic>
        <p:nvPicPr>
          <p:cNvPr id="30722" name="Picture 2" descr="http://begletsowene.ucoz.ru/2012-04-11_dimon_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071810"/>
            <a:ext cx="2719510" cy="21907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543800" cy="1981200"/>
          </a:xfrm>
        </p:spPr>
        <p:txBody>
          <a:bodyPr/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Воспитательные функции педагогического совета состоят из: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2214554"/>
            <a:ext cx="7543800" cy="3505200"/>
          </a:xfrm>
        </p:spPr>
        <p:txBody>
          <a:bodyPr/>
          <a:lstStyle/>
          <a:p>
            <a:r>
              <a:rPr lang="ru-RU" dirty="0"/>
              <a:t>индивидуально-формирующих</a:t>
            </a:r>
          </a:p>
          <a:p>
            <a:r>
              <a:rPr lang="ru-RU" dirty="0"/>
              <a:t> коллективно-образующих</a:t>
            </a:r>
          </a:p>
          <a:p>
            <a:r>
              <a:rPr lang="ru-RU" dirty="0"/>
              <a:t> </a:t>
            </a:r>
            <a:r>
              <a:rPr lang="ru-RU" dirty="0" err="1"/>
              <a:t>мотивационно-целевых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мировоззренчески-идеологических</a:t>
            </a:r>
            <a:r>
              <a:rPr lang="ru-RU" dirty="0"/>
              <a:t> </a:t>
            </a:r>
          </a:p>
          <a:p>
            <a:r>
              <a:rPr lang="ru-RU" dirty="0"/>
              <a:t> организационно-воспитательных.</a:t>
            </a:r>
          </a:p>
        </p:txBody>
      </p:sp>
      <p:pic>
        <p:nvPicPr>
          <p:cNvPr id="29698" name="Picture 2" descr="http://cdn01.ru/files/users/images/9b/1a/9b1a699a19d2b3c8ac33a7a71c292e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500702"/>
            <a:ext cx="4286280" cy="9715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981200"/>
          </a:xfrm>
        </p:spPr>
        <p:txBody>
          <a:bodyPr/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Социально-педагогические функции педагогического совета включают в себя: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743200"/>
            <a:ext cx="7543800" cy="3352800"/>
          </a:xfrm>
        </p:spPr>
        <p:txBody>
          <a:bodyPr/>
          <a:lstStyle/>
          <a:p>
            <a:r>
              <a:rPr lang="ru-RU" dirty="0"/>
              <a:t>коммуникативные</a:t>
            </a:r>
          </a:p>
          <a:p>
            <a:r>
              <a:rPr lang="ru-RU" dirty="0"/>
              <a:t> интегрирующие</a:t>
            </a:r>
          </a:p>
          <a:p>
            <a:r>
              <a:rPr lang="ru-RU" dirty="0"/>
              <a:t> координирующие</a:t>
            </a:r>
          </a:p>
          <a:p>
            <a:r>
              <a:rPr lang="ru-RU" dirty="0"/>
              <a:t> защитные.</a:t>
            </a:r>
          </a:p>
        </p:txBody>
      </p:sp>
      <p:pic>
        <p:nvPicPr>
          <p:cNvPr id="28674" name="Picture 2" descr="http://tashzem.ucoz.ru/FOTO/KULTURA/Biblioteka_detst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5008" y="2571744"/>
            <a:ext cx="2857500" cy="34480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педсовет\Новая папка\img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J:\педсовет\Новая папка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J:\педсовет\Новая папка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J:\педсовет\Новая папка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J:\педсовет\Новая папка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J:\педсовет\Новая папка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://freemp3forall.ru/uploads/images/johnyboy_ft_ksenia_mi_preodoleem_vsj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3357562"/>
            <a:ext cx="3263668" cy="3324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97552" cy="3312368"/>
          </a:xfrm>
          <a:noFill/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Роль педагогического совета в функционировании и развитии образовательного учреждения.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8388424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провести педагогический совет? 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http://detstwoonlain.ucoz.net/_ld/0/4360768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57818" y="3429000"/>
            <a:ext cx="285750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J:\педсовет\Новая папка\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J:\педсовет\Новая папка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J:\педсовет\Новая папка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J:\педсовет\Новая папка\img16.jpg"/>
          <p:cNvPicPr>
            <a:picLocks noChangeAspect="1" noChangeArrowheads="1"/>
          </p:cNvPicPr>
          <p:nvPr/>
        </p:nvPicPr>
        <p:blipFill>
          <a:blip r:embed="rId2" cstate="print"/>
          <a:srcRect t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4portfolio.ru/artefact/file/download.php?file=57089&amp;view=14789&amp;maxwidth=1000&amp;maxheight=75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357694"/>
            <a:ext cx="3000396" cy="2214578"/>
          </a:xfrm>
          <a:prstGeom prst="rect">
            <a:avLst/>
          </a:prstGeom>
          <a:noFill/>
        </p:spPr>
      </p:pic>
      <p:pic>
        <p:nvPicPr>
          <p:cNvPr id="17410" name="Picture 2" descr="http://1c4school.ru/wp-content/uploads/2013/08/%D0%BF%D0%B5%D0%B4%D1%81%D0%BE%D0%B2%D0%B5%D1%82-e1378242254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500570"/>
            <a:ext cx="2826318" cy="2071702"/>
          </a:xfrm>
          <a:prstGeom prst="rect">
            <a:avLst/>
          </a:prstGeom>
          <a:noFill/>
        </p:spPr>
      </p:pic>
      <p:pic>
        <p:nvPicPr>
          <p:cNvPr id="17412" name="Picture 4" descr="http://www.mtec.by/uploads/img/6828897692d672b6f8d9ebac71f8693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8"/>
            <a:ext cx="3143272" cy="183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J:\педсовет\Новая папка\img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J:\педсовет\Новая папка\img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педсовет\Новая папка\img1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1C3A0"/>
              </a:clrFrom>
              <a:clrTo>
                <a:srgbClr val="D1C3A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://gbdoy91.ru/uploads/posts/2015-06/1435138810_pedsove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65" y="5000636"/>
            <a:ext cx="1571635" cy="1698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педсовет\Новая папка\img6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педсовет\Новая папка\img7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1C3A0"/>
              </a:clrFrom>
              <a:clrTo>
                <a:srgbClr val="D1C3A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786578" y="6357934"/>
            <a:ext cx="235742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142844" y="1357298"/>
            <a:ext cx="714380" cy="700086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0" y="3571876"/>
            <a:ext cx="714380" cy="700086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143000"/>
          </a:xfrm>
        </p:spPr>
        <p:txBody>
          <a:bodyPr>
            <a:normAutofit fontScale="90000"/>
          </a:bodyPr>
          <a:lstStyle/>
          <a:p>
            <a:r>
              <a:rPr lang="ru-RU" u="sng" dirty="0" err="1" smtClean="0">
                <a:solidFill>
                  <a:srgbClr val="FF3300"/>
                </a:solidFill>
              </a:rPr>
              <a:t>Педагогичесий</a:t>
            </a:r>
            <a:r>
              <a:rPr lang="ru-RU" u="sng" dirty="0" smtClean="0">
                <a:solidFill>
                  <a:srgbClr val="FF3300"/>
                </a:solidFill>
              </a:rPr>
              <a:t> совет -  МОЗГОВАЯ АТАКА (БРЕЙНСТОРМИНГ)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отделить процесс генерации идей от их критики</a:t>
            </a:r>
          </a:p>
          <a:p>
            <a:r>
              <a:rPr lang="ru-RU" b="1" i="1" dirty="0" smtClean="0"/>
              <a:t>отсутствие разогрева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По свидетельству специалистов, один из признаков того, что мозговой штурм запустился, люди начинают орать и перебивать друг друга. Причем кричат примерно следующее: «Рваный башмак!..», «Телефонная будка!», «Ресторан в виде башмака!» и прочие бессвязности. Это как раз значит, что цель штурма достигается - подсознание пробито и участники выплескивают дальние ассоциации.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Так вот в данной ситуации попытки соблюдать регламент угробят всю процедуру на корню.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педсовет\Новая папка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J:\педсовет\Новая папка\img8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1C3A0"/>
              </a:clrFrom>
              <a:clrTo>
                <a:srgbClr val="D1C3A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Улыбающееся лицо 8"/>
          <p:cNvSpPr/>
          <p:nvPr/>
        </p:nvSpPr>
        <p:spPr>
          <a:xfrm>
            <a:off x="0" y="214290"/>
            <a:ext cx="500034" cy="57150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0" y="3143248"/>
            <a:ext cx="571504" cy="57150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</a:rPr>
              <a:t>«Позиционная дискуссия»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Участники педсовета разбиваются на группы по 5-7 человек. Создаются группы «негатива», «позитива», поиска причин, позитивного программирования. Каждая группа выбирает лидера - «спикера». Выделяются четыре «фиксатора».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Группам дается задание в течение 15 минут обозначить проблемы, которые тормозят процесс развития эксперимента в школе.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J:\педсовет\Новая папка\img9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1C3A0"/>
              </a:clrFrom>
              <a:clrTo>
                <a:srgbClr val="D1C3A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Улыбающееся лицо 6"/>
          <p:cNvSpPr/>
          <p:nvPr/>
        </p:nvSpPr>
        <p:spPr>
          <a:xfrm>
            <a:off x="0" y="357166"/>
            <a:ext cx="500066" cy="500066"/>
          </a:xfrm>
          <a:prstGeom prst="smileyFac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0" y="3643314"/>
            <a:ext cx="500066" cy="500066"/>
          </a:xfrm>
          <a:prstGeom prst="smileyFac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</a:rPr>
              <a:t>«Педагогический консилиум»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53578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Дает возможность актуализировать внимание педагогов к проблемам развития личности конкретного ребенка, стимулировать процесс педагогического профессионализма, активизировать коллективный поиск в разрешении сложных педагогических проблем и ситуаций. </a:t>
            </a:r>
          </a:p>
          <a:p>
            <a:pPr algn="just"/>
            <a:r>
              <a:rPr lang="ru-RU" dirty="0" smtClean="0"/>
              <a:t>Участники разбиваются на </a:t>
            </a:r>
            <a:r>
              <a:rPr lang="ru-RU" dirty="0" err="1" smtClean="0"/>
              <a:t>микрогруппы</a:t>
            </a:r>
            <a:r>
              <a:rPr lang="ru-RU" dirty="0" smtClean="0"/>
              <a:t> по 3-5 человек. Игра проводится в три этапа. </a:t>
            </a:r>
          </a:p>
          <a:p>
            <a:pPr algn="just"/>
            <a:r>
              <a:rPr lang="ru-RU" dirty="0" smtClean="0"/>
              <a:t>Работа </a:t>
            </a:r>
            <a:r>
              <a:rPr lang="ru-RU" dirty="0" err="1" smtClean="0"/>
              <a:t>микрогрупп</a:t>
            </a:r>
            <a:r>
              <a:rPr lang="ru-RU" dirty="0" smtClean="0"/>
              <a:t> осуществляется в форме группового дополнения (первая группа высказывает свое мнение, каждая последующая дополняет предыдущую). Выработка условий в </a:t>
            </a:r>
            <a:r>
              <a:rPr lang="ru-RU" dirty="0" err="1" smtClean="0"/>
              <a:t>микрогруппах</a:t>
            </a:r>
            <a:r>
              <a:rPr lang="ru-RU" dirty="0" smtClean="0"/>
              <a:t> - 10 минут. Выступления от </a:t>
            </a:r>
            <a:r>
              <a:rPr lang="ru-RU" dirty="0" err="1" smtClean="0"/>
              <a:t>микрогрупп</a:t>
            </a:r>
            <a:r>
              <a:rPr lang="ru-RU" dirty="0" smtClean="0"/>
              <a:t> по принципу дополнения.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J:\педсовет\Новая папка\img10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1C3A0"/>
              </a:clrFrom>
              <a:clrTo>
                <a:srgbClr val="D1C3A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Улыбающееся лицо 6"/>
          <p:cNvSpPr/>
          <p:nvPr/>
        </p:nvSpPr>
        <p:spPr>
          <a:xfrm>
            <a:off x="0" y="357166"/>
            <a:ext cx="500066" cy="500066"/>
          </a:xfrm>
          <a:prstGeom prst="smileyFac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0" y="2714620"/>
            <a:ext cx="500066" cy="500066"/>
          </a:xfrm>
          <a:prstGeom prst="smileyFac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3300"/>
                </a:solidFill>
              </a:rPr>
              <a:t>МОЗГОВАЯ АТАКА - Д.ФИЛИПСА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Все участники делятся на </a:t>
            </a:r>
            <a:r>
              <a:rPr lang="ru-RU" dirty="0" smtClean="0">
                <a:solidFill>
                  <a:srgbClr val="FF3300"/>
                </a:solidFill>
              </a:rPr>
              <a:t>группы по шесть человек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3300"/>
                </a:solidFill>
              </a:rPr>
              <a:t>в течение шести минут</a:t>
            </a:r>
            <a:r>
              <a:rPr lang="ru-RU" dirty="0" smtClean="0"/>
              <a:t> проводят прямую мозговую атаку. После этого все наиболее интересные идеи передаются другим группам для фантазирования и генерирования идей ассоциацией. Эти вторичные идеи и являются основой для решения содержательных проблем.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J:\педсовет\Новая папка\img11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1C3A0"/>
              </a:clrFrom>
              <a:clrTo>
                <a:srgbClr val="D1C3A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Улыбающееся лицо 6"/>
          <p:cNvSpPr/>
          <p:nvPr/>
        </p:nvSpPr>
        <p:spPr>
          <a:xfrm>
            <a:off x="0" y="357166"/>
            <a:ext cx="500066" cy="500066"/>
          </a:xfrm>
          <a:prstGeom prst="smileyFac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0" y="3214686"/>
            <a:ext cx="500066" cy="500066"/>
          </a:xfrm>
          <a:prstGeom prst="smileyFac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J:\педсовет\Новая папка\img10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1C3A0"/>
              </a:clrFrom>
              <a:clrTo>
                <a:srgbClr val="D1C3A0">
                  <a:alpha val="0"/>
                </a:srgbClr>
              </a:clrTo>
            </a:clrChange>
          </a:blip>
          <a:srcRect l="53906" t="41667" r="43750" b="52083"/>
          <a:stretch>
            <a:fillRect/>
          </a:stretch>
        </p:blipFill>
        <p:spPr bwMode="auto">
          <a:xfrm>
            <a:off x="7572396" y="285728"/>
            <a:ext cx="250033" cy="5000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Прямоугольник 10"/>
          <p:cNvSpPr/>
          <p:nvPr/>
        </p:nvSpPr>
        <p:spPr>
          <a:xfrm>
            <a:off x="3643306" y="1071546"/>
            <a:ext cx="21431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>
                <a:solidFill>
                  <a:srgbClr val="FF3300"/>
                </a:solidFill>
              </a:rPr>
              <a:t>«ДВОЙНОЕ КОЛЬЦО СОКРАТА»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8096280" cy="4873752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dirty="0" smtClean="0"/>
              <a:t>    Этот </a:t>
            </a:r>
            <a:r>
              <a:rPr lang="ru-RU" sz="2800" dirty="0"/>
              <a:t>вариант более всего подходит к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/>
              <a:t>коллективам, которые насчитывает 15 и 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/>
              <a:t>более человек. </a:t>
            </a:r>
            <a:endParaRPr lang="ru-RU" sz="2800" dirty="0" smtClean="0"/>
          </a:p>
          <a:p>
            <a:pPr algn="just">
              <a:buFont typeface="Wingdings" pitchFamily="2" charset="2"/>
              <a:buNone/>
            </a:pPr>
            <a:r>
              <a:rPr lang="ru-RU" sz="2800" dirty="0" smtClean="0"/>
              <a:t>          Участники </a:t>
            </a:r>
            <a:r>
              <a:rPr lang="ru-RU" sz="2800" dirty="0"/>
              <a:t>атаки делятся </a:t>
            </a:r>
            <a:r>
              <a:rPr lang="ru-RU" sz="2800" dirty="0" smtClean="0"/>
              <a:t>на две </a:t>
            </a:r>
            <a:r>
              <a:rPr lang="ru-RU" sz="2800" dirty="0"/>
              <a:t>группы: в центре и вокруг. В центре </a:t>
            </a:r>
            <a:r>
              <a:rPr lang="ru-RU" sz="2800" dirty="0" smtClean="0"/>
              <a:t>стоят </a:t>
            </a:r>
            <a:r>
              <a:rPr lang="ru-RU" sz="2800" dirty="0"/>
              <a:t>семь стульев, шесть из них занимают </a:t>
            </a:r>
            <a:r>
              <a:rPr lang="ru-RU" sz="2800" dirty="0" smtClean="0"/>
              <a:t> участники</a:t>
            </a:r>
            <a:r>
              <a:rPr lang="ru-RU" sz="2800" dirty="0"/>
              <a:t>, а седьмой всегда свободен. </a:t>
            </a:r>
            <a:r>
              <a:rPr lang="ru-RU" sz="2800" dirty="0" smtClean="0"/>
              <a:t>Во внешнем круге, на периферии, существует запрет на разговоры – здесь можно лишь писать. Говорить и  обсуждать тему могут только те, кто находится во внутреннем круге. Если у кого-то из внешнего круга возникает желание что-то высказать, он занимает свободный стул, и тогда кто-то из внутреннего круга должен уйти, освободив седьмой стул.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J:\педсовет\Новая папка\img12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1C3A0"/>
              </a:clrFrom>
              <a:clrTo>
                <a:srgbClr val="D1C3A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J:\педсовет\Новая папка\img13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1C3A0"/>
              </a:clrFrom>
              <a:clrTo>
                <a:srgbClr val="D1C3A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педсовет\Новая папка\img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Основные направления в деятельности педсовета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133600"/>
            <a:ext cx="7639000" cy="4419600"/>
          </a:xfrm>
        </p:spPr>
        <p:txBody>
          <a:bodyPr/>
          <a:lstStyle/>
          <a:p>
            <a:r>
              <a:rPr lang="ru-RU" sz="4000" b="1" dirty="0"/>
              <a:t>Во-первых, вопросы,</a:t>
            </a:r>
          </a:p>
          <a:p>
            <a:pPr>
              <a:buFont typeface="Wingdings" pitchFamily="2" charset="2"/>
              <a:buNone/>
            </a:pPr>
            <a:r>
              <a:rPr lang="ru-RU" sz="4000" b="1" dirty="0"/>
              <a:t>  вынесенные на его </a:t>
            </a:r>
          </a:p>
          <a:p>
            <a:pPr>
              <a:buFont typeface="Wingdings" pitchFamily="2" charset="2"/>
              <a:buNone/>
            </a:pPr>
            <a:r>
              <a:rPr lang="ru-RU" sz="4000" b="1" dirty="0"/>
              <a:t>  рассмотрение, должны быть  интересны всем.</a:t>
            </a:r>
          </a:p>
          <a:p>
            <a:pPr>
              <a:buFont typeface="Wingdings" pitchFamily="2" charset="2"/>
              <a:buNone/>
            </a:pPr>
            <a:r>
              <a:rPr lang="ru-RU" sz="4000" dirty="0"/>
              <a:t> </a:t>
            </a:r>
          </a:p>
        </p:txBody>
      </p:sp>
      <p:pic>
        <p:nvPicPr>
          <p:cNvPr id="4" name="Picture 2" descr="http://soyuz-pisatelei.ru/_fr/130/51892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946901"/>
            <a:ext cx="3881465" cy="29110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85728"/>
            <a:ext cx="7711008" cy="5791200"/>
          </a:xfrm>
        </p:spPr>
        <p:txBody>
          <a:bodyPr/>
          <a:lstStyle/>
          <a:p>
            <a:r>
              <a:rPr lang="ru-RU" sz="4000" b="1" dirty="0"/>
              <a:t>Во-вторых, к подготовке педсоветов </a:t>
            </a:r>
            <a:r>
              <a:rPr lang="ru-RU" sz="4000" b="1" dirty="0" smtClean="0"/>
              <a:t>необходимо приобщать </a:t>
            </a:r>
            <a:r>
              <a:rPr lang="ru-RU" sz="4000" b="1" dirty="0"/>
              <a:t>как можно большее число участников, создавать творческие группы, которые решали бы перспективные задачи. </a:t>
            </a:r>
          </a:p>
        </p:txBody>
      </p:sp>
      <p:pic>
        <p:nvPicPr>
          <p:cNvPr id="35842" name="Picture 2" descr="http://mihelza.narod.ru/olderfiles/1/karandas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429000"/>
            <a:ext cx="3729041" cy="3228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533400"/>
            <a:ext cx="7566992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 b="1" dirty="0"/>
              <a:t>В-третьих, педсовет должен быть не только генератором интересных идей, но и экспертным советом экспериментальной работы образовательного учреждения.</a:t>
            </a:r>
          </a:p>
        </p:txBody>
      </p:sp>
      <p:pic>
        <p:nvPicPr>
          <p:cNvPr id="34822" name="Picture 6" descr="http://www.playcast.ru/uploads/2015/08/31/148836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143380"/>
            <a:ext cx="3333750" cy="2466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836712"/>
            <a:ext cx="7031360" cy="16002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Современный педагогический совет является полифункциональным.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2857496"/>
            <a:ext cx="7330008" cy="167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</a:t>
            </a:r>
            <a:r>
              <a:rPr lang="ru-RU" sz="3600" b="1" dirty="0"/>
              <a:t>В его функциях могут быть выделены такие группы:</a:t>
            </a:r>
          </a:p>
          <a:p>
            <a:endParaRPr lang="ru-RU" sz="3600" b="1" dirty="0"/>
          </a:p>
        </p:txBody>
      </p:sp>
      <p:pic>
        <p:nvPicPr>
          <p:cNvPr id="33794" name="Picture 2" descr="http://classmates.yomu.ru/wp-content/uploads/2014/07/%D0%BA%D0%BD%D0%B8%D0%B3%D0%B0-%D1%81-%D1%81%D0%BE%D0%B2%D0%BE%D0%B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357562"/>
            <a:ext cx="2755445" cy="32146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10400" cy="6324600"/>
          </a:xfrm>
        </p:spPr>
        <p:txBody>
          <a:bodyPr/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Управленческие </a:t>
            </a:r>
            <a:r>
              <a:rPr lang="ru-RU" sz="4000" dirty="0">
                <a:solidFill>
                  <a:srgbClr val="FF3300"/>
                </a:solidFill>
              </a:rPr>
              <a:t/>
            </a:r>
            <a:br>
              <a:rPr lang="ru-RU" sz="4000" dirty="0">
                <a:solidFill>
                  <a:srgbClr val="FF3300"/>
                </a:solidFill>
              </a:rPr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(административные), 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которые включают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следующие 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разновидности: 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Picture 2" descr="http://media.nn.ru/data/forum/images/2012-01/44761373-telpics_ru_982373484_48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785926"/>
            <a:ext cx="2271714" cy="37861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350</TotalTime>
  <Words>579</Words>
  <Application>Microsoft Office PowerPoint</Application>
  <PresentationFormat>Экран (4:3)</PresentationFormat>
  <Paragraphs>71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Солнцестояние</vt:lpstr>
      <vt:lpstr>Слайд 1</vt:lpstr>
      <vt:lpstr>Роль педагогического совета в функционировании и развитии образовательного учреждения. </vt:lpstr>
      <vt:lpstr>Слайд 3</vt:lpstr>
      <vt:lpstr>Слайд 4</vt:lpstr>
      <vt:lpstr>Основные направления в деятельности педсовета </vt:lpstr>
      <vt:lpstr>Слайд 6</vt:lpstr>
      <vt:lpstr>Слайд 7</vt:lpstr>
      <vt:lpstr>Современный педагогический совет является полифункциональным.</vt:lpstr>
      <vt:lpstr>Управленческие   (административные),   которые включают   следующие   разновидности:  </vt:lpstr>
      <vt:lpstr>Слайд 10</vt:lpstr>
      <vt:lpstr>Методические функции педагогического совета:</vt:lpstr>
      <vt:lpstr>Воспитательные функции педагогического совета состоят из:</vt:lpstr>
      <vt:lpstr>Социально-педагогические функции педагогического совета включают в себя: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Педагогичесий совет -  МОЗГОВАЯ АТАКА (БРЕЙНСТОРМИНГ) </vt:lpstr>
      <vt:lpstr>Слайд 30</vt:lpstr>
      <vt:lpstr>«Позиционная дискуссия»</vt:lpstr>
      <vt:lpstr>Слайд 32</vt:lpstr>
      <vt:lpstr>«Педагогический консилиум»</vt:lpstr>
      <vt:lpstr>Слайд 34</vt:lpstr>
      <vt:lpstr>МОЗГОВАЯ АТАКА - Д.ФИЛИПСА</vt:lpstr>
      <vt:lpstr>Слайд 36</vt:lpstr>
      <vt:lpstr>«ДВОЙНОЕ КОЛЬЦО СОКРАТА»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Артём</cp:lastModifiedBy>
  <cp:revision>39</cp:revision>
  <dcterms:created xsi:type="dcterms:W3CDTF">2015-11-08T15:50:20Z</dcterms:created>
  <dcterms:modified xsi:type="dcterms:W3CDTF">2015-11-11T16:59:37Z</dcterms:modified>
</cp:coreProperties>
</file>