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7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74" y="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9E3D-3975-4D01-868F-E82BF18AC732}" type="datetimeFigureOut">
              <a:rPr lang="ru-RU" smtClean="0"/>
              <a:pPr/>
              <a:t>27.08.2015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6693C7C-0D26-4805-87DC-EC1557BB31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9E3D-3975-4D01-868F-E82BF18AC732}" type="datetimeFigureOut">
              <a:rPr lang="ru-RU" smtClean="0"/>
              <a:pPr/>
              <a:t>27.08.2015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3C7C-0D26-4805-87DC-EC1557BB31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9E3D-3975-4D01-868F-E82BF18AC732}" type="datetimeFigureOut">
              <a:rPr lang="ru-RU" smtClean="0"/>
              <a:pPr/>
              <a:t>27.08.2015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3C7C-0D26-4805-87DC-EC1557BB31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9E3D-3975-4D01-868F-E82BF18AC732}" type="datetimeFigureOut">
              <a:rPr lang="ru-RU" smtClean="0"/>
              <a:pPr/>
              <a:t>27.08.2015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3C7C-0D26-4805-87DC-EC1557BB31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9E3D-3975-4D01-868F-E82BF18AC732}" type="datetimeFigureOut">
              <a:rPr lang="ru-RU" smtClean="0"/>
              <a:pPr/>
              <a:t>27.08.2015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6693C7C-0D26-4805-87DC-EC1557BB31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9E3D-3975-4D01-868F-E82BF18AC732}" type="datetimeFigureOut">
              <a:rPr lang="ru-RU" smtClean="0"/>
              <a:pPr/>
              <a:t>27.08.2015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3C7C-0D26-4805-87DC-EC1557BB31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9E3D-3975-4D01-868F-E82BF18AC732}" type="datetimeFigureOut">
              <a:rPr lang="ru-RU" smtClean="0"/>
              <a:pPr/>
              <a:t>27.08.2015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3C7C-0D26-4805-87DC-EC1557BB31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9E3D-3975-4D01-868F-E82BF18AC732}" type="datetimeFigureOut">
              <a:rPr lang="ru-RU" smtClean="0"/>
              <a:pPr/>
              <a:t>27.08.2015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3C7C-0D26-4805-87DC-EC1557BB31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9E3D-3975-4D01-868F-E82BF18AC732}" type="datetimeFigureOut">
              <a:rPr lang="ru-RU" smtClean="0"/>
              <a:pPr/>
              <a:t>27.08.2015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3C7C-0D26-4805-87DC-EC1557BB31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9E3D-3975-4D01-868F-E82BF18AC732}" type="datetimeFigureOut">
              <a:rPr lang="ru-RU" smtClean="0"/>
              <a:pPr/>
              <a:t>27.08.2015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3C7C-0D26-4805-87DC-EC1557BB31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9E3D-3975-4D01-868F-E82BF18AC732}" type="datetimeFigureOut">
              <a:rPr lang="ru-RU" smtClean="0"/>
              <a:pPr/>
              <a:t>27.08.2015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6693C7C-0D26-4805-87DC-EC1557BB31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5B99E3D-3975-4D01-868F-E82BF18AC732}" type="datetimeFigureOut">
              <a:rPr lang="ru-RU" smtClean="0"/>
              <a:pPr/>
              <a:t>27.08.2015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6693C7C-0D26-4805-87DC-EC1557BB318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0544" y="785794"/>
            <a:ext cx="8062912" cy="5857916"/>
          </a:xfrm>
        </p:spPr>
        <p:txBody>
          <a:bodyPr>
            <a:normAutofit/>
          </a:bodyPr>
          <a:lstStyle/>
          <a:p>
            <a:pPr algn="ctr"/>
            <a:endParaRPr lang="ru-RU" sz="4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Программа</a:t>
            </a:r>
          </a:p>
          <a:p>
            <a:pPr algn="ctr"/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«Одаренные дети»</a:t>
            </a:r>
          </a:p>
          <a:p>
            <a:pPr algn="ctr"/>
            <a:endParaRPr lang="ru-RU" dirty="0" smtClean="0"/>
          </a:p>
          <a:p>
            <a:pPr algn="ctr"/>
            <a:r>
              <a:rPr lang="ru-RU" sz="2200" b="1" dirty="0" smtClean="0">
                <a:cs typeface="Times New Roman" pitchFamily="18" charset="0"/>
              </a:rPr>
              <a:t>( ОРГАНИЗАЦИЯ </a:t>
            </a:r>
            <a:r>
              <a:rPr lang="en-US" sz="2200" b="1" dirty="0" smtClean="0">
                <a:cs typeface="Times New Roman" pitchFamily="18" charset="0"/>
              </a:rPr>
              <a:t> </a:t>
            </a:r>
            <a:r>
              <a:rPr lang="ru-RU" sz="2200" b="1" dirty="0" smtClean="0">
                <a:cs typeface="Times New Roman" pitchFamily="18" charset="0"/>
              </a:rPr>
              <a:t>РАБОТЫ</a:t>
            </a:r>
            <a:r>
              <a:rPr lang="en-US" sz="2200" b="1" dirty="0" smtClean="0">
                <a:cs typeface="Times New Roman" pitchFamily="18" charset="0"/>
              </a:rPr>
              <a:t> </a:t>
            </a:r>
            <a:r>
              <a:rPr lang="ru-RU" sz="2200" b="1" dirty="0" smtClean="0">
                <a:cs typeface="Times New Roman" pitchFamily="18" charset="0"/>
              </a:rPr>
              <a:t> С </a:t>
            </a:r>
            <a:r>
              <a:rPr lang="en-US" sz="2200" b="1" dirty="0" smtClean="0">
                <a:cs typeface="Times New Roman" pitchFamily="18" charset="0"/>
              </a:rPr>
              <a:t> </a:t>
            </a:r>
            <a:r>
              <a:rPr lang="ru-RU" sz="2200" b="1" dirty="0" smtClean="0">
                <a:cs typeface="Times New Roman" pitchFamily="18" charset="0"/>
              </a:rPr>
              <a:t>ОДАРЕННЫМИ ДЕТЬМИ                                                                                          В ДЕТСКОЙ ШКОЛЕ ИСКУССТВ в 2014-2017 г.г.)</a:t>
            </a:r>
            <a:endParaRPr lang="ru-RU" sz="2200" dirty="0" smtClean="0"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 smtClean="0">
                <a:latin typeface="+mn-lt"/>
                <a:cs typeface="Times New Roman" pitchFamily="18" charset="0"/>
              </a:rPr>
              <a:t>Муниципальное  автономное образовательное учреждение дополнительного образования детей "Детская школа искусств" </a:t>
            </a:r>
            <a:r>
              <a:rPr lang="ru-RU" sz="2000" dirty="0" err="1" smtClean="0">
                <a:latin typeface="+mn-lt"/>
                <a:cs typeface="Times New Roman" pitchFamily="18" charset="0"/>
              </a:rPr>
              <a:t>Верхнекетского</a:t>
            </a:r>
            <a:r>
              <a:rPr lang="ru-RU" sz="2000" dirty="0" smtClean="0">
                <a:latin typeface="+mn-lt"/>
                <a:cs typeface="Times New Roman" pitchFamily="18" charset="0"/>
              </a:rPr>
              <a:t>  района Томской области</a:t>
            </a:r>
            <a:br>
              <a:rPr lang="ru-RU" sz="2000" dirty="0" smtClean="0">
                <a:latin typeface="+mn-lt"/>
                <a:cs typeface="Times New Roman" pitchFamily="18" charset="0"/>
              </a:rPr>
            </a:br>
            <a:endParaRPr lang="ru-RU" sz="2000" dirty="0">
              <a:latin typeface="+mn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6111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785794"/>
            <a:ext cx="8229600" cy="566901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В процессе  реализации </a:t>
            </a:r>
            <a:r>
              <a:rPr lang="ru-RU" b="1" dirty="0" smtClean="0"/>
              <a:t>подпрограммы   </a:t>
            </a:r>
            <a:r>
              <a:rPr lang="ru-RU" b="1" dirty="0" smtClean="0"/>
              <a:t>дети организуют и проводят: </a:t>
            </a:r>
          </a:p>
          <a:p>
            <a:pPr lvl="0"/>
            <a:r>
              <a:rPr lang="ru-RU" dirty="0" smtClean="0"/>
              <a:t>творческие отчеты (презентация «Мои успехи», «Мой звездный час и т.д.), </a:t>
            </a:r>
          </a:p>
          <a:p>
            <a:pPr lvl="0"/>
            <a:r>
              <a:rPr lang="ru-RU" dirty="0" smtClean="0"/>
              <a:t>персональные выставки  и концерты, </a:t>
            </a:r>
          </a:p>
          <a:p>
            <a:pPr lvl="0"/>
            <a:r>
              <a:rPr lang="ru-RU" dirty="0" smtClean="0"/>
              <a:t>мастер классы  для обучающихся ДШИ и других аудиторий, </a:t>
            </a:r>
          </a:p>
          <a:p>
            <a:pPr lvl="0"/>
            <a:r>
              <a:rPr lang="ru-RU" dirty="0" smtClean="0"/>
              <a:t>работают в составе жюри.</a:t>
            </a:r>
          </a:p>
          <a:p>
            <a:pPr lvl="0">
              <a:buNone/>
            </a:pPr>
            <a:endParaRPr lang="ru-RU" u="sng" dirty="0" smtClean="0"/>
          </a:p>
          <a:p>
            <a:pPr lvl="0"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600" dirty="0" smtClean="0"/>
              <a:t>СПАСИБО </a:t>
            </a:r>
          </a:p>
          <a:p>
            <a:pPr algn="ctr">
              <a:buNone/>
            </a:pPr>
            <a:r>
              <a:rPr lang="ru-RU" sz="6600" dirty="0" smtClean="0"/>
              <a:t>ЗА </a:t>
            </a:r>
          </a:p>
          <a:p>
            <a:pPr algn="ctr">
              <a:buNone/>
            </a:pPr>
            <a:r>
              <a:rPr lang="ru-RU" sz="6600" dirty="0" smtClean="0"/>
              <a:t>ВНИМАНИЕ</a:t>
            </a:r>
            <a:endParaRPr lang="ru-RU" sz="6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/>
              <a:t>Цель</a:t>
            </a:r>
            <a:r>
              <a:rPr lang="ru-RU" dirty="0" smtClean="0"/>
              <a:t> </a:t>
            </a:r>
            <a:r>
              <a:rPr lang="ru-RU" b="1" dirty="0" smtClean="0"/>
              <a:t>программы</a:t>
            </a:r>
            <a:r>
              <a:rPr lang="ru-RU" dirty="0" smtClean="0"/>
              <a:t> – создание условий, обеспечивающих выявление в ДШИ одаренных детей, их социальную поддержку, развитие и реализацию потенциальных возможностей.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3754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8229600" cy="607223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Задачи:</a:t>
            </a:r>
            <a:endParaRPr lang="ru-RU" dirty="0" smtClean="0"/>
          </a:p>
          <a:p>
            <a:pPr lvl="0"/>
            <a:r>
              <a:rPr lang="ru-RU" dirty="0" smtClean="0"/>
              <a:t>создание системы целенаправленного выявления и отбора одаренных детей;</a:t>
            </a:r>
          </a:p>
          <a:p>
            <a:pPr lvl="0"/>
            <a:r>
              <a:rPr lang="ru-RU" dirty="0" smtClean="0"/>
              <a:t>развитие познавательной активности обучающихся, исследовательских умений и навыков</a:t>
            </a:r>
          </a:p>
          <a:p>
            <a:pPr lvl="0"/>
            <a:r>
              <a:rPr lang="ru-RU" dirty="0" smtClean="0"/>
              <a:t>разработка методик, программ в работе с одаренными детьми;</a:t>
            </a:r>
          </a:p>
          <a:p>
            <a:pPr lvl="0"/>
            <a:r>
              <a:rPr lang="ru-RU" dirty="0" smtClean="0"/>
              <a:t>стимулирование профессионального роста преподавателей;</a:t>
            </a:r>
          </a:p>
          <a:p>
            <a:pPr lvl="0"/>
            <a:r>
              <a:rPr lang="ru-RU" dirty="0" smtClean="0"/>
              <a:t>организация научно-исследовательской, проектной, творческой деятельности учащихся и преподавателей.</a:t>
            </a:r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51830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42984"/>
            <a:ext cx="8229600" cy="5311824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Форма проведения занятий </a:t>
            </a:r>
            <a:endParaRPr lang="ru-RU" dirty="0" smtClean="0"/>
          </a:p>
          <a:p>
            <a:r>
              <a:rPr lang="ru-RU" sz="3200" dirty="0" smtClean="0"/>
              <a:t>Занятия  проводятся индивидуально или  в группах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6111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00042"/>
            <a:ext cx="8229600" cy="595476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Ожидаемые итоги реализации программы</a:t>
            </a:r>
            <a:endParaRPr lang="ru-RU" dirty="0" smtClean="0"/>
          </a:p>
          <a:p>
            <a:r>
              <a:rPr lang="ru-RU" dirty="0" smtClean="0"/>
              <a:t>1. Разработка  методических материалов по работе с одаренными детьми.</a:t>
            </a:r>
          </a:p>
          <a:p>
            <a:r>
              <a:rPr lang="ru-RU" dirty="0" smtClean="0"/>
              <a:t>2. Создание банка данных по одаренным и талантливым детям.</a:t>
            </a:r>
          </a:p>
          <a:p>
            <a:r>
              <a:rPr lang="ru-RU" dirty="0" smtClean="0"/>
              <a:t>3. Создание системы диагностики одаренных детей.</a:t>
            </a:r>
          </a:p>
          <a:p>
            <a:r>
              <a:rPr lang="ru-RU" dirty="0" smtClean="0"/>
              <a:t>4. Рост профессионального мастерства преподавателей .</a:t>
            </a:r>
          </a:p>
          <a:p>
            <a:r>
              <a:rPr lang="ru-RU" dirty="0" smtClean="0"/>
              <a:t>5. Повышение количественных и качественных показателей участия обучающихся в мероприятиях различных уровней.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3754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714356"/>
            <a:ext cx="8229600" cy="57404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Формы представления результатов программы</a:t>
            </a:r>
            <a:endParaRPr lang="ru-RU" dirty="0" smtClean="0"/>
          </a:p>
          <a:p>
            <a:r>
              <a:rPr lang="ru-RU" dirty="0" smtClean="0"/>
              <a:t>1. Аналитические отчеты о ходе реализации программы.</a:t>
            </a:r>
          </a:p>
          <a:p>
            <a:r>
              <a:rPr lang="ru-RU" dirty="0" smtClean="0"/>
              <a:t>2. Разработка преподавателями методических рекомендаций по проблеме эффективного взаимодействия с одаренными детьми.</a:t>
            </a:r>
          </a:p>
          <a:p>
            <a:r>
              <a:rPr lang="ru-RU" dirty="0" smtClean="0"/>
              <a:t>3. Проведение в МАОУДОД "ДШИ"лекториев и семинаров.</a:t>
            </a:r>
          </a:p>
          <a:p>
            <a:r>
              <a:rPr lang="ru-RU" dirty="0" smtClean="0"/>
              <a:t>4</a:t>
            </a:r>
            <a:r>
              <a:rPr lang="ru-RU" b="1" dirty="0" smtClean="0"/>
              <a:t>. </a:t>
            </a:r>
            <a:r>
              <a:rPr lang="ru-RU" dirty="0" smtClean="0"/>
              <a:t>  Методическое  пособие  с  обобщением опыта работы с одаренными детьми.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00042"/>
            <a:ext cx="7772400" cy="1000132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основе программы школы разрабатываются подпрограммы: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2285992"/>
            <a:ext cx="7772400" cy="373380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4000" dirty="0" smtClean="0"/>
              <a:t>1.Индивидуальная образовательная траектория</a:t>
            </a:r>
          </a:p>
          <a:p>
            <a:pPr>
              <a:buNone/>
            </a:pPr>
            <a:endParaRPr lang="ru-RU" sz="4000" dirty="0" smtClean="0"/>
          </a:p>
          <a:p>
            <a:pPr>
              <a:buNone/>
            </a:pPr>
            <a:r>
              <a:rPr lang="ru-RU" sz="4000" dirty="0" smtClean="0"/>
              <a:t>2.Программа развития творческих способностей класса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51830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8229600" cy="552613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Реализация  подпрограммы через:</a:t>
            </a:r>
            <a:endParaRPr lang="ru-RU" dirty="0" smtClean="0"/>
          </a:p>
          <a:p>
            <a:endParaRPr lang="ru-RU" b="1" dirty="0" smtClean="0"/>
          </a:p>
          <a:p>
            <a:r>
              <a:rPr lang="ru-RU" b="1" dirty="0" smtClean="0"/>
              <a:t>Занятие в классе</a:t>
            </a:r>
            <a:r>
              <a:rPr lang="ru-RU" dirty="0" smtClean="0"/>
              <a:t> по обычной классно-урочной системе. </a:t>
            </a:r>
          </a:p>
          <a:p>
            <a:endParaRPr lang="ru-RU" b="1" dirty="0" smtClean="0"/>
          </a:p>
          <a:p>
            <a:r>
              <a:rPr lang="ru-RU" b="1" dirty="0" smtClean="0"/>
              <a:t>Самостоятельное изучение</a:t>
            </a:r>
            <a:r>
              <a:rPr lang="ru-RU" dirty="0" smtClean="0"/>
              <a:t>. Программа может предполагать различный уровень самостоятельности. Для нее характерны консультации, которые получает ученик в процессе выполнения заданий.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30398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714356"/>
            <a:ext cx="8229600" cy="5740452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/>
              <a:t>В процессе  реализации  подпрограммы </a:t>
            </a:r>
            <a:r>
              <a:rPr lang="ru-RU" dirty="0" smtClean="0"/>
              <a:t>: </a:t>
            </a:r>
          </a:p>
          <a:p>
            <a:r>
              <a:rPr lang="ru-RU" dirty="0" smtClean="0"/>
              <a:t>-анализируется  участие детей в различных конкурсах, проектах, выставках, концертах;</a:t>
            </a:r>
          </a:p>
          <a:p>
            <a:r>
              <a:rPr lang="ru-RU" dirty="0" smtClean="0"/>
              <a:t>- создаются благоприятные условия для реализации творческого потенциала одаренных детей (помощь в выборе соответствующей литературы, просмотр фото и видео материалов);</a:t>
            </a:r>
          </a:p>
          <a:p>
            <a:r>
              <a:rPr lang="ru-RU" dirty="0" smtClean="0"/>
              <a:t>-используются в учебном процессе инновационные технологии развивающего обучения, проектно-исследовательские методы, </a:t>
            </a:r>
            <a:r>
              <a:rPr lang="ru-RU" dirty="0" smtClean="0"/>
              <a:t>информационно-коммуникативные </a:t>
            </a:r>
            <a:r>
              <a:rPr lang="ru-RU" dirty="0" smtClean="0"/>
              <a:t>технологии – способствующие раскрытию творческого потенциала уч-ся, повышающие познавательную и творческую мотивацию личности, помогающие развивать мышление, выдвигать гипотезы, формировать свой взгляд на мир;</a:t>
            </a:r>
          </a:p>
          <a:p>
            <a:r>
              <a:rPr lang="ru-RU" dirty="0" smtClean="0"/>
              <a:t> - привлекаются  уч-ся к организации и проведению творческих дел, конкурсов, выставок,   концертов.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254</TotalTime>
  <Words>414</Words>
  <Application>Microsoft Office PowerPoint</Application>
  <PresentationFormat>Экран (4:3)</PresentationFormat>
  <Paragraphs>52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Справедливость</vt:lpstr>
      <vt:lpstr>Муниципальное  автономное образовательное учреждение дополнительного образования детей "Детская школа искусств" Верхнекетского  района Томской области </vt:lpstr>
      <vt:lpstr>Слайд 2</vt:lpstr>
      <vt:lpstr>Слайд 3</vt:lpstr>
      <vt:lpstr>Слайд 4</vt:lpstr>
      <vt:lpstr>Слайд 5</vt:lpstr>
      <vt:lpstr>Слайд 6</vt:lpstr>
      <vt:lpstr>На основе программы школы разрабатываются подпрограммы:</vt:lpstr>
      <vt:lpstr>Слайд 8</vt:lpstr>
      <vt:lpstr>Слайд 9</vt:lpstr>
      <vt:lpstr>Слайд 10</vt:lpstr>
      <vt:lpstr>Слайд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 автономное образовательное учреждение дополнительного образования детей "Детская школа искусств" Верхнекетского  района Томской области</dc:title>
  <dc:creator>XTreme.ws</dc:creator>
  <cp:lastModifiedBy>1</cp:lastModifiedBy>
  <cp:revision>26</cp:revision>
  <dcterms:created xsi:type="dcterms:W3CDTF">2014-11-23T09:27:28Z</dcterms:created>
  <dcterms:modified xsi:type="dcterms:W3CDTF">2015-08-27T14:57:53Z</dcterms:modified>
</cp:coreProperties>
</file>