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etodist%205\Desktop\&#1051;&#1080;&#1089;&#1090;%20Microsoft%20Excel%20(2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etodist%205\Desktop\&#1051;&#1080;&#1089;&#1090;%20Microsoft%20Excel%20(2)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etodist%205\Desktop\&#1051;&#1080;&#1089;&#1090;%20Microsoft%20Excel%20(2)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etodist%205\Desktop\&#1051;&#1080;&#1089;&#1090;%20Microsoft%20Excel%20(2)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etodist%205\Desktop\&#1051;&#1080;&#1089;&#1090;%20Microsoft%20Excel%20(2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Лист1!$D$75</c:f>
              <c:strCache>
                <c:ptCount val="1"/>
                <c:pt idx="0">
                  <c:v>2013</c:v>
                </c:pt>
              </c:strCache>
            </c:strRef>
          </c:tx>
          <c:invertIfNegative val="0"/>
          <c:cat>
            <c:strRef>
              <c:f>Лист1!$C$76:$C$83</c:f>
              <c:strCache>
                <c:ptCount val="8"/>
                <c:pt idx="0">
                  <c:v>БСШ №1</c:v>
                </c:pt>
                <c:pt idx="1">
                  <c:v>БСШ №2</c:v>
                </c:pt>
                <c:pt idx="2">
                  <c:v>Катайгинская СОШ</c:v>
                </c:pt>
                <c:pt idx="3">
                  <c:v>Степановская СОШ</c:v>
                </c:pt>
                <c:pt idx="4">
                  <c:v>Клюквинская СОШИ</c:v>
                </c:pt>
                <c:pt idx="5">
                  <c:v>Сайгинская СОШ</c:v>
                </c:pt>
                <c:pt idx="6">
                  <c:v>Ягоднинская СОШ</c:v>
                </c:pt>
                <c:pt idx="7">
                  <c:v>Район</c:v>
                </c:pt>
              </c:strCache>
            </c:strRef>
          </c:cat>
          <c:val>
            <c:numRef>
              <c:f>Лист1!$D$76:$D$83</c:f>
              <c:numCache>
                <c:formatCode>General</c:formatCode>
                <c:ptCount val="8"/>
                <c:pt idx="0">
                  <c:v>55.3</c:v>
                </c:pt>
                <c:pt idx="1">
                  <c:v>43.7</c:v>
                </c:pt>
                <c:pt idx="2">
                  <c:v>52.59</c:v>
                </c:pt>
                <c:pt idx="3">
                  <c:v>53.8</c:v>
                </c:pt>
                <c:pt idx="4">
                  <c:v>57</c:v>
                </c:pt>
                <c:pt idx="5">
                  <c:v>52</c:v>
                </c:pt>
                <c:pt idx="6">
                  <c:v>58.4</c:v>
                </c:pt>
                <c:pt idx="7">
                  <c:v>52.54</c:v>
                </c:pt>
              </c:numCache>
            </c:numRef>
          </c:val>
        </c:ser>
        <c:ser>
          <c:idx val="1"/>
          <c:order val="1"/>
          <c:tx>
            <c:strRef>
              <c:f>Лист1!$E$75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cat>
            <c:strRef>
              <c:f>Лист1!$C$76:$C$83</c:f>
              <c:strCache>
                <c:ptCount val="8"/>
                <c:pt idx="0">
                  <c:v>БСШ №1</c:v>
                </c:pt>
                <c:pt idx="1">
                  <c:v>БСШ №2</c:v>
                </c:pt>
                <c:pt idx="2">
                  <c:v>Катайгинская СОШ</c:v>
                </c:pt>
                <c:pt idx="3">
                  <c:v>Степановская СОШ</c:v>
                </c:pt>
                <c:pt idx="4">
                  <c:v>Клюквинская СОШИ</c:v>
                </c:pt>
                <c:pt idx="5">
                  <c:v>Сайгинская СОШ</c:v>
                </c:pt>
                <c:pt idx="6">
                  <c:v>Ягоднинская СОШ</c:v>
                </c:pt>
                <c:pt idx="7">
                  <c:v>Район</c:v>
                </c:pt>
              </c:strCache>
            </c:strRef>
          </c:cat>
          <c:val>
            <c:numRef>
              <c:f>Лист1!$E$76:$E$83</c:f>
              <c:numCache>
                <c:formatCode>General</c:formatCode>
                <c:ptCount val="8"/>
                <c:pt idx="0">
                  <c:v>55.34</c:v>
                </c:pt>
                <c:pt idx="1">
                  <c:v>55.48</c:v>
                </c:pt>
                <c:pt idx="2">
                  <c:v>49.23</c:v>
                </c:pt>
                <c:pt idx="3">
                  <c:v>51.76</c:v>
                </c:pt>
                <c:pt idx="4">
                  <c:v>57.47</c:v>
                </c:pt>
                <c:pt idx="5">
                  <c:v>56.33</c:v>
                </c:pt>
                <c:pt idx="6">
                  <c:v>63.25</c:v>
                </c:pt>
                <c:pt idx="7">
                  <c:v>54.78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0578944"/>
        <c:axId val="70580480"/>
      </c:barChart>
      <c:catAx>
        <c:axId val="70578944"/>
        <c:scaling>
          <c:orientation val="minMax"/>
        </c:scaling>
        <c:delete val="0"/>
        <c:axPos val="b"/>
        <c:majorTickMark val="none"/>
        <c:minorTickMark val="none"/>
        <c:tickLblPos val="nextTo"/>
        <c:crossAx val="70580480"/>
        <c:crosses val="autoZero"/>
        <c:auto val="1"/>
        <c:lblAlgn val="ctr"/>
        <c:lblOffset val="100"/>
        <c:noMultiLvlLbl val="0"/>
      </c:catAx>
      <c:valAx>
        <c:axId val="70580480"/>
        <c:scaling>
          <c:orientation val="minMax"/>
        </c:scaling>
        <c:delete val="1"/>
        <c:axPos val="l"/>
        <c:majorGridlines/>
        <c:numFmt formatCode="General" sourceLinked="1"/>
        <c:majorTickMark val="none"/>
        <c:minorTickMark val="none"/>
        <c:tickLblPos val="nextTo"/>
        <c:crossAx val="7057894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Лист1!$F$191:$F$198</c:f>
              <c:strCache>
                <c:ptCount val="8"/>
                <c:pt idx="0">
                  <c:v>БСШ №1</c:v>
                </c:pt>
                <c:pt idx="1">
                  <c:v>БСШ №2</c:v>
                </c:pt>
                <c:pt idx="2">
                  <c:v>Катайгинская СОШ</c:v>
                </c:pt>
                <c:pt idx="3">
                  <c:v>Степановская СОШ</c:v>
                </c:pt>
                <c:pt idx="4">
                  <c:v>Клюквинская СОШИ</c:v>
                </c:pt>
                <c:pt idx="5">
                  <c:v>Сайгинская СОШ</c:v>
                </c:pt>
                <c:pt idx="6">
                  <c:v>Ягоднинская СОШ</c:v>
                </c:pt>
                <c:pt idx="7">
                  <c:v>Район</c:v>
                </c:pt>
              </c:strCache>
            </c:strRef>
          </c:cat>
          <c:val>
            <c:numRef>
              <c:f>Лист1!$G$191:$G$198</c:f>
              <c:numCache>
                <c:formatCode>General</c:formatCode>
                <c:ptCount val="8"/>
                <c:pt idx="0">
                  <c:v>8</c:v>
                </c:pt>
                <c:pt idx="1">
                  <c:v>7</c:v>
                </c:pt>
                <c:pt idx="2">
                  <c:v>4</c:v>
                </c:pt>
                <c:pt idx="3">
                  <c:v>4</c:v>
                </c:pt>
                <c:pt idx="4">
                  <c:v>5</c:v>
                </c:pt>
                <c:pt idx="5">
                  <c:v>2</c:v>
                </c:pt>
                <c:pt idx="6">
                  <c:v>3</c:v>
                </c:pt>
                <c:pt idx="7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1274496"/>
        <c:axId val="71276032"/>
      </c:barChart>
      <c:catAx>
        <c:axId val="71274496"/>
        <c:scaling>
          <c:orientation val="minMax"/>
        </c:scaling>
        <c:delete val="0"/>
        <c:axPos val="b"/>
        <c:majorTickMark val="out"/>
        <c:minorTickMark val="none"/>
        <c:tickLblPos val="nextTo"/>
        <c:crossAx val="71276032"/>
        <c:crosses val="autoZero"/>
        <c:auto val="1"/>
        <c:lblAlgn val="ctr"/>
        <c:lblOffset val="100"/>
        <c:noMultiLvlLbl val="0"/>
      </c:catAx>
      <c:valAx>
        <c:axId val="712760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127449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2">
                <a:lumMod val="75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Лист1!$D$207:$D$214</c:f>
              <c:strCache>
                <c:ptCount val="8"/>
                <c:pt idx="0">
                  <c:v>История</c:v>
                </c:pt>
                <c:pt idx="1">
                  <c:v>Биология</c:v>
                </c:pt>
                <c:pt idx="2">
                  <c:v>Обществознание</c:v>
                </c:pt>
                <c:pt idx="3">
                  <c:v>Информатика и ИКТ</c:v>
                </c:pt>
                <c:pt idx="4">
                  <c:v>Химия</c:v>
                </c:pt>
                <c:pt idx="5">
                  <c:v>География</c:v>
                </c:pt>
                <c:pt idx="6">
                  <c:v>Физика </c:v>
                </c:pt>
                <c:pt idx="7">
                  <c:v>Литература </c:v>
                </c:pt>
              </c:strCache>
            </c:strRef>
          </c:cat>
          <c:val>
            <c:numRef>
              <c:f>Лист1!$E$207:$E$214</c:f>
              <c:numCache>
                <c:formatCode>General</c:formatCode>
                <c:ptCount val="8"/>
                <c:pt idx="0">
                  <c:v>9</c:v>
                </c:pt>
                <c:pt idx="1">
                  <c:v>21</c:v>
                </c:pt>
                <c:pt idx="2">
                  <c:v>39</c:v>
                </c:pt>
                <c:pt idx="3">
                  <c:v>5</c:v>
                </c:pt>
                <c:pt idx="4">
                  <c:v>9</c:v>
                </c:pt>
                <c:pt idx="5">
                  <c:v>3</c:v>
                </c:pt>
                <c:pt idx="6">
                  <c:v>16</c:v>
                </c:pt>
                <c:pt idx="7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4455680"/>
        <c:axId val="74457472"/>
      </c:barChart>
      <c:catAx>
        <c:axId val="74455680"/>
        <c:scaling>
          <c:orientation val="minMax"/>
        </c:scaling>
        <c:delete val="0"/>
        <c:axPos val="b"/>
        <c:majorTickMark val="out"/>
        <c:minorTickMark val="none"/>
        <c:tickLblPos val="nextTo"/>
        <c:crossAx val="74457472"/>
        <c:crosses val="autoZero"/>
        <c:auto val="1"/>
        <c:lblAlgn val="ctr"/>
        <c:lblOffset val="100"/>
        <c:noMultiLvlLbl val="0"/>
      </c:catAx>
      <c:valAx>
        <c:axId val="744574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7445568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Лист1!$B$163:$B$171</c:f>
              <c:strCache>
                <c:ptCount val="9"/>
                <c:pt idx="0">
                  <c:v>БСШ №1</c:v>
                </c:pt>
                <c:pt idx="1">
                  <c:v>БСШ №2</c:v>
                </c:pt>
                <c:pt idx="2">
                  <c:v>Катайгинская СОШ</c:v>
                </c:pt>
                <c:pt idx="3">
                  <c:v>Степановская СОШ</c:v>
                </c:pt>
                <c:pt idx="4">
                  <c:v>Клюквинская СОШИ</c:v>
                </c:pt>
                <c:pt idx="5">
                  <c:v>Сайгинская СОШ</c:v>
                </c:pt>
                <c:pt idx="6">
                  <c:v>Лисицинская ООШ</c:v>
                </c:pt>
                <c:pt idx="7">
                  <c:v>Ягоднинская СОШ</c:v>
                </c:pt>
                <c:pt idx="8">
                  <c:v>Район</c:v>
                </c:pt>
              </c:strCache>
            </c:strRef>
          </c:cat>
          <c:val>
            <c:numRef>
              <c:f>Лист1!$C$163:$C$171</c:f>
              <c:numCache>
                <c:formatCode>General</c:formatCode>
                <c:ptCount val="9"/>
                <c:pt idx="0">
                  <c:v>5</c:v>
                </c:pt>
                <c:pt idx="1">
                  <c:v>6</c:v>
                </c:pt>
                <c:pt idx="2">
                  <c:v>2</c:v>
                </c:pt>
                <c:pt idx="3">
                  <c:v>3</c:v>
                </c:pt>
                <c:pt idx="4">
                  <c:v>1</c:v>
                </c:pt>
                <c:pt idx="5">
                  <c:v>1</c:v>
                </c:pt>
                <c:pt idx="6">
                  <c:v>0</c:v>
                </c:pt>
                <c:pt idx="7">
                  <c:v>1</c:v>
                </c:pt>
                <c:pt idx="8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123072"/>
        <c:axId val="27124864"/>
      </c:barChart>
      <c:catAx>
        <c:axId val="27123072"/>
        <c:scaling>
          <c:orientation val="minMax"/>
        </c:scaling>
        <c:delete val="0"/>
        <c:axPos val="b"/>
        <c:majorTickMark val="out"/>
        <c:minorTickMark val="none"/>
        <c:tickLblPos val="nextTo"/>
        <c:crossAx val="27124864"/>
        <c:crosses val="autoZero"/>
        <c:auto val="1"/>
        <c:lblAlgn val="ctr"/>
        <c:lblOffset val="100"/>
        <c:noMultiLvlLbl val="0"/>
      </c:catAx>
      <c:valAx>
        <c:axId val="271248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712307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Лист1!$B$176:$B$182</c:f>
              <c:strCache>
                <c:ptCount val="7"/>
                <c:pt idx="0">
                  <c:v>Информатика и ИКТ</c:v>
                </c:pt>
                <c:pt idx="1">
                  <c:v>Биология</c:v>
                </c:pt>
                <c:pt idx="2">
                  <c:v>Физика</c:v>
                </c:pt>
                <c:pt idx="3">
                  <c:v>Химия</c:v>
                </c:pt>
                <c:pt idx="4">
                  <c:v>История</c:v>
                </c:pt>
                <c:pt idx="5">
                  <c:v>Обществознание</c:v>
                </c:pt>
                <c:pt idx="6">
                  <c:v>География</c:v>
                </c:pt>
              </c:strCache>
            </c:strRef>
          </c:cat>
          <c:val>
            <c:numRef>
              <c:f>Лист1!$C$176:$C$182</c:f>
              <c:numCache>
                <c:formatCode>General</c:formatCode>
                <c:ptCount val="7"/>
                <c:pt idx="0">
                  <c:v>5</c:v>
                </c:pt>
                <c:pt idx="1">
                  <c:v>8</c:v>
                </c:pt>
                <c:pt idx="2">
                  <c:v>7</c:v>
                </c:pt>
                <c:pt idx="3">
                  <c:v>7</c:v>
                </c:pt>
                <c:pt idx="4">
                  <c:v>3</c:v>
                </c:pt>
                <c:pt idx="5">
                  <c:v>10</c:v>
                </c:pt>
                <c:pt idx="6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889216"/>
        <c:axId val="66892544"/>
      </c:barChart>
      <c:catAx>
        <c:axId val="66889216"/>
        <c:scaling>
          <c:orientation val="minMax"/>
        </c:scaling>
        <c:delete val="0"/>
        <c:axPos val="b"/>
        <c:majorTickMark val="out"/>
        <c:minorTickMark val="none"/>
        <c:tickLblPos val="nextTo"/>
        <c:crossAx val="66892544"/>
        <c:crosses val="autoZero"/>
        <c:auto val="1"/>
        <c:lblAlgn val="ctr"/>
        <c:lblOffset val="100"/>
        <c:noMultiLvlLbl val="0"/>
      </c:catAx>
      <c:valAx>
        <c:axId val="668925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6688921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6B6F0-2AC8-48AD-B9C0-F4D80D5829BC}" type="datetimeFigureOut">
              <a:rPr lang="ru-RU" smtClean="0"/>
              <a:t>03.09.2014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9DD89-47DC-4F5A-8CAA-39394228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5965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6B6F0-2AC8-48AD-B9C0-F4D80D5829BC}" type="datetimeFigureOut">
              <a:rPr lang="ru-RU" smtClean="0"/>
              <a:t>03.09.2014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9DD89-47DC-4F5A-8CAA-39394228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0583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6B6F0-2AC8-48AD-B9C0-F4D80D5829BC}" type="datetimeFigureOut">
              <a:rPr lang="ru-RU" smtClean="0"/>
              <a:t>03.09.2014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9DD89-47DC-4F5A-8CAA-39394228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677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6B6F0-2AC8-48AD-B9C0-F4D80D5829BC}" type="datetimeFigureOut">
              <a:rPr lang="ru-RU" smtClean="0"/>
              <a:t>03.09.2014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9DD89-47DC-4F5A-8CAA-39394228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43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6B6F0-2AC8-48AD-B9C0-F4D80D5829BC}" type="datetimeFigureOut">
              <a:rPr lang="ru-RU" smtClean="0"/>
              <a:t>03.09.2014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9DD89-47DC-4F5A-8CAA-39394228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8831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6B6F0-2AC8-48AD-B9C0-F4D80D5829BC}" type="datetimeFigureOut">
              <a:rPr lang="ru-RU" smtClean="0"/>
              <a:t>03.09.2014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9DD89-47DC-4F5A-8CAA-39394228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950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6B6F0-2AC8-48AD-B9C0-F4D80D5829BC}" type="datetimeFigureOut">
              <a:rPr lang="ru-RU" smtClean="0"/>
              <a:t>03.09.2014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9DD89-47DC-4F5A-8CAA-39394228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6B6F0-2AC8-48AD-B9C0-F4D80D5829BC}" type="datetimeFigureOut">
              <a:rPr lang="ru-RU" smtClean="0"/>
              <a:t>03.09.2014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9DD89-47DC-4F5A-8CAA-39394228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342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6B6F0-2AC8-48AD-B9C0-F4D80D5829BC}" type="datetimeFigureOut">
              <a:rPr lang="ru-RU" smtClean="0"/>
              <a:t>03.09.2014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9DD89-47DC-4F5A-8CAA-39394228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0267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6B6F0-2AC8-48AD-B9C0-F4D80D5829BC}" type="datetimeFigureOut">
              <a:rPr lang="ru-RU" smtClean="0"/>
              <a:t>03.09.2014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9DD89-47DC-4F5A-8CAA-39394228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030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6B6F0-2AC8-48AD-B9C0-F4D80D5829BC}" type="datetimeFigureOut">
              <a:rPr lang="ru-RU" smtClean="0"/>
              <a:t>03.09.2014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9DD89-47DC-4F5A-8CAA-39394228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8362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6B6F0-2AC8-48AD-B9C0-F4D80D5829BC}" type="datetimeFigureOut">
              <a:rPr lang="ru-RU" smtClean="0"/>
              <a:t>03.09.2014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9DD89-47DC-4F5A-8CAA-393942280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4842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Для оформления\Фон\фон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11"/>
            <a:ext cx="9144000" cy="6884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72400" cy="5688632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езультаты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итоговой аттестации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2013-2014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Сиводедова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М.Н.,методист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ООФМ и РО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Управления образования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Администрации Верхнекетского  района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р.п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Белый Яр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2014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5023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ГЕОГРАФИЯ (37 баллов)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2889307"/>
              </p:ext>
            </p:extLst>
          </p:nvPr>
        </p:nvGraphicFramePr>
        <p:xfrm>
          <a:off x="323528" y="1412776"/>
          <a:ext cx="8136904" cy="36942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73425"/>
                <a:gridCol w="1058187"/>
                <a:gridCol w="1316237"/>
                <a:gridCol w="1058187"/>
                <a:gridCol w="920810"/>
                <a:gridCol w="1810058"/>
              </a:tblGrid>
              <a:tr h="12961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Образовательное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учреждение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Общий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балл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сдававших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балл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рейтинг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преподавателя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995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№1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67,0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Панова С.С.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995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№2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88,0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Усенкова Е.А.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995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222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74,0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995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Томская область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64,9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82661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ФИЗИКА (36 баллов)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1511346"/>
              </p:ext>
            </p:extLst>
          </p:nvPr>
        </p:nvGraphicFramePr>
        <p:xfrm>
          <a:off x="611560" y="1124744"/>
          <a:ext cx="7992887" cy="50214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1436"/>
                <a:gridCol w="1773231"/>
                <a:gridCol w="950839"/>
                <a:gridCol w="1182711"/>
                <a:gridCol w="950839"/>
                <a:gridCol w="827396"/>
                <a:gridCol w="1626435"/>
              </a:tblGrid>
              <a:tr h="10980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Образовательное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учреждение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Общий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балл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сдававших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балл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рейтинг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преподавателя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7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46,8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Федотова А.Н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7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178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44,5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Тихонова И.А.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038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Катайгинская СОШ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40,0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Олийник В.В.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7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Степановская СОШ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51,0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Бахаева А.А.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798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Сайгинская СОШ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42,0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Пискунович Т.В.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7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Клюквинская СОШИ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44,0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Боровикова Н.В.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7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731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45,69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7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Томская область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49,34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12946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ЛИТЕРАТУРА (32 балла)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2798697"/>
              </p:ext>
            </p:extLst>
          </p:nvPr>
        </p:nvGraphicFramePr>
        <p:xfrm>
          <a:off x="467544" y="1124745"/>
          <a:ext cx="8136905" cy="36268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73426"/>
                <a:gridCol w="1058188"/>
                <a:gridCol w="1316237"/>
                <a:gridCol w="1058188"/>
                <a:gridCol w="920808"/>
                <a:gridCol w="1810058"/>
              </a:tblGrid>
              <a:tr h="16561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Образовательное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учреждение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Общий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балл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сдававших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балл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рейтинг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преподавателя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568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№1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56,0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Плотникова В.В.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568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56,0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568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Томская область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61,95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58821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Результаты ЕГЭ (по общему количеству баллов)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4421600"/>
              </p:ext>
            </p:extLst>
          </p:nvPr>
        </p:nvGraphicFramePr>
        <p:xfrm>
          <a:off x="457200" y="1340764"/>
          <a:ext cx="8229600" cy="46738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8276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ОУ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Общий балл по предметам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Общее количество сдававших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 тестовый балл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Место в рейтинге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013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№1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6420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55,34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013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№2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3218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55,48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013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Катайгинская СОШ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640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49,23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013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Клюквинская СОШ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1724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57,47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013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Степановская СОШ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1708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51,76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013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Сайгинская СОШ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338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56,33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276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Ягоднинская СОШ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506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63,25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013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14554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265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54,92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28035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1527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/>
              <a:t>Результаты ЕГЭ -2014  по Верхнекетскому району в разрезе общеобразовательных организаций в динамике с 2013 годом.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8855842"/>
              </p:ext>
            </p:extLst>
          </p:nvPr>
        </p:nvGraphicFramePr>
        <p:xfrm>
          <a:off x="457200" y="1600200"/>
          <a:ext cx="8229600" cy="4709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252779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/>
              <a:t>Количество предметов по выбору, сдаваемых  учащимися 11 классов  Верхнекетского района в разрезе общеобразовательных учреждений в форме ЕГЭ в 2014 году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94814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Рейтинг предметов по выбору на ЕГЭ-2014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003862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/>
              <a:t>Информация о выпускниках, </a:t>
            </a:r>
            <a:r>
              <a:rPr lang="ru-RU" sz="2400" b="1" dirty="0" smtClean="0"/>
              <a:t>набравших </a:t>
            </a:r>
            <a:br>
              <a:rPr lang="ru-RU" sz="2400" b="1" dirty="0" smtClean="0"/>
            </a:br>
            <a:r>
              <a:rPr lang="ru-RU" sz="2400" b="1" dirty="0" smtClean="0"/>
              <a:t>по </a:t>
            </a:r>
            <a:r>
              <a:rPr lang="ru-RU" sz="2400" b="1" dirty="0"/>
              <a:t>результатам </a:t>
            </a:r>
            <a:r>
              <a:rPr lang="ru-RU" sz="2400" b="1" dirty="0" smtClean="0"/>
              <a:t>ЕГЭ </a:t>
            </a:r>
            <a:r>
              <a:rPr lang="ru-RU" sz="2400" b="1" dirty="0"/>
              <a:t>– </a:t>
            </a:r>
            <a:r>
              <a:rPr lang="ru-RU" sz="2400" b="1" dirty="0" smtClean="0"/>
              <a:t>2014    81-100 </a:t>
            </a:r>
            <a:r>
              <a:rPr lang="ru-RU" sz="2400" b="1" dirty="0"/>
              <a:t>баллов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5767541"/>
              </p:ext>
            </p:extLst>
          </p:nvPr>
        </p:nvGraphicFramePr>
        <p:xfrm>
          <a:off x="611560" y="1052736"/>
          <a:ext cx="8280920" cy="57018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77128"/>
                <a:gridCol w="2811754"/>
                <a:gridCol w="2077128"/>
                <a:gridCol w="1314910"/>
              </a:tblGrid>
              <a:tr h="4072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ОУ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ФИО выпускника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Балл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</a:tr>
              <a:tr h="3701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№2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Бачинский Василий Васильевич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География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</a:tr>
              <a:tr h="1937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№1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Горчакова Ксения Евгеньевна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</a:tr>
              <a:tr h="3701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 1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Ивохина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Полина Александровна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</a:tr>
              <a:tr h="1937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 1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Майорова Юлия Андреевна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</a:tr>
              <a:tr h="1937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 1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Пехова Анна Валерьевна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</a:tr>
              <a:tr h="193709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 1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Родикова Валерия Александровна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</a:tr>
              <a:tr h="1937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Обществознание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</a:tr>
              <a:tr h="1937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 1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Смагин Тимофей Игоревич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</a:tr>
              <a:tr h="3701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 1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Суховерхова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Анна Владимировна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</a:tr>
              <a:tr h="3701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 1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Ткачева Анастасия Владимировна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</a:tr>
              <a:tr h="1937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№2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Гребенкина Татьяна Юрьевна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</a:tr>
              <a:tr h="3701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Клюквинская СОШИ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Селезнев Александр Андревич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</a:tr>
              <a:tr h="1937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Клюквинская СОШИ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Титов Илья Петрович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</a:tr>
              <a:tr h="3701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Клюквинская СОШИ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Томакин Игорь Владимирович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</a:tr>
              <a:tr h="3701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Ягоднинская СОШ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Аникина Валентина Евгеньевна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</a:tr>
              <a:tr h="3701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Сайгинская СОШ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Тимков Александр Дмитриевич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</a:tr>
              <a:tr h="3701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Степановская СОШ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Дружинина Наталья Викторовна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08" marR="5460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8712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/>
              <a:t>Информация о количестве медалистов в общеобразовательных учреждениях Верхнекетского района в динамике с 2010-2011 учебного года.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9129906"/>
              </p:ext>
            </p:extLst>
          </p:nvPr>
        </p:nvGraphicFramePr>
        <p:xfrm>
          <a:off x="539552" y="1124745"/>
          <a:ext cx="8424938" cy="521752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247369"/>
                <a:gridCol w="2153271"/>
                <a:gridCol w="2153271"/>
                <a:gridCol w="2153271"/>
                <a:gridCol w="717756"/>
              </a:tblGrid>
              <a:tr h="119081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139" marR="35139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Золотые медали</a:t>
                      </a:r>
                      <a:endParaRPr lang="ru-RU" sz="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139" marR="3513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Серебряные медали</a:t>
                      </a:r>
                      <a:endParaRPr lang="ru-RU" sz="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139" marR="3513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72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школа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139" marR="35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139" marR="35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школа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139" marR="35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139" marR="35139" marT="0" marB="0"/>
                </a:tc>
              </a:tr>
              <a:tr h="9004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2010-2011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139" marR="35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МОУ «БСШ №1»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МОУ «Сайгинская СОШ»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МОУ «Клюквинская СОШ»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139" marR="35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139" marR="35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МОУ «Ягоднинская СОШ»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МОУ «Сайгинская СОШ»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МОУ «Клюквинская СОШ»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МОУ «БСШ №2»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139" marR="351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139" marR="35139" marT="0" marB="0"/>
                </a:tc>
              </a:tr>
              <a:tr h="10133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2011-2012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139" marR="35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МБОУ «БСШ №1»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МАОУ «БСШ №2»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МБОУ «Клюквинская СОШ»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МБОУ «Ягоднинская СОШ»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139" marR="35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139" marR="35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МБОУ «БСШ №1»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139" marR="351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139" marR="35139" marT="0" marB="0"/>
                </a:tc>
              </a:tr>
              <a:tr h="12759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2012-2013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139" marR="35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МБОУ «БСШ№1»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139" marR="35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139" marR="35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МАОУ «БСШ №2»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МБОУ «Ягоднинская СОШ»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МБОУ «БСШ №1»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МБОУ «Катайгинская СОШ»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МБОУ «Сайгинская СОШ»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139" marR="351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139" marR="35139" marT="0" marB="0"/>
                </a:tc>
              </a:tr>
              <a:tr h="10717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2013-2014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139" marR="35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МБОУ «БСШ  №1»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МАОУ «БСШ №2»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МБОУ «Клюквинская СОШ»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МБОУ «Ягоднинская СОШ»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139" marR="35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139" marR="35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МБОУ «БСШ №1»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МАОУ «БСШ №2»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МОУ «Сайгинская СОШ»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139" marR="351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5139" marR="3513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71199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669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04056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Список медалистов  2014 год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755609"/>
              </p:ext>
            </p:extLst>
          </p:nvPr>
        </p:nvGraphicFramePr>
        <p:xfrm>
          <a:off x="395536" y="213495"/>
          <a:ext cx="8496945" cy="68159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32315"/>
                <a:gridCol w="2832315"/>
                <a:gridCol w="2832315"/>
              </a:tblGrid>
              <a:tr h="3718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ОУ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Золото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Серебро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</a:tr>
              <a:tr h="68355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МБОУ «БСШ №1»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Пехова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Анна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Валерьевна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Смагин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Тимофей Игоревич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</a:tr>
              <a:tr h="3127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Родикова Валерия  Александровна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</a:tr>
              <a:tr h="455706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МАОУ «БСШ №2»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Балякина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Ирина Анатольевна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</a:tr>
              <a:tr h="6835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Головня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Андрей Владимирович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Леонтьева Дарья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Анатольевна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</a:tr>
              <a:tr h="4557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Гребёнкина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Татьяна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Юрьевна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</a:tr>
              <a:tr h="5878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Бачинский Василий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Васильевич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</a:tr>
              <a:tr h="455706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МБОУ «Клюквинская СОШИ»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Селезнёв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Александр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Андревич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</a:tr>
              <a:tr h="4557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Томакин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Игорь  Владимирович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</a:tr>
              <a:tr h="6835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Титов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Илья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Петрович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</a:tr>
              <a:tr h="6835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МБОУ «Ягоднинская  СОШ»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Аникина Валентина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Евгеньевна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</a:tr>
              <a:tr h="4557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МБОУ «Сайгинская СОШ»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Тимков Александр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Дмитриевич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76" marR="64476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620838" y="103387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690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568952" cy="6264696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ЕГЭ в 2014 году сдавали 83 выпускника.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Количество пунктов проведения экзаменов с 7 сократилось до 5, так на базе МБОУ «БСШ №1» сдавали ЕГЭ учащиеся 11 классов из МАОУ «БСШ №2», МБОУ «Клюквинская СОШИ», МБОУ «Ягоднинская СОШ».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Все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выпускники 2014 года успешно прошли итоговую аттестацию и получили аттестаты.</a:t>
            </a:r>
          </a:p>
          <a:p>
            <a:pPr marL="0" indent="0" algn="ctr"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32999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sz="1800" b="1" dirty="0"/>
              <a:t>Итоговая таблица участия общеобразовательных учреждений Верхнекетского района в ЕГЭ 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b="1" dirty="0"/>
              <a:t>за 2013-2014 учебный год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6682095"/>
              </p:ext>
            </p:extLst>
          </p:nvPr>
        </p:nvGraphicFramePr>
        <p:xfrm>
          <a:off x="251520" y="1025352"/>
          <a:ext cx="8712971" cy="57531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1594"/>
                <a:gridCol w="1151594"/>
                <a:gridCol w="498421"/>
                <a:gridCol w="498421"/>
                <a:gridCol w="427578"/>
                <a:gridCol w="427578"/>
                <a:gridCol w="427578"/>
                <a:gridCol w="641114"/>
                <a:gridCol w="641114"/>
                <a:gridCol w="641114"/>
                <a:gridCol w="623529"/>
                <a:gridCol w="503213"/>
                <a:gridCol w="456181"/>
                <a:gridCol w="511987"/>
                <a:gridCol w="111955"/>
              </a:tblGrid>
              <a:tr h="34822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 </a:t>
                      </a:r>
                      <a:endParaRPr lang="ru-RU" sz="5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ОУ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 gridSpan="10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Средний балл по предметам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СБШ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Место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5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82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Предметы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Русс. Яз.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Матем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Инф.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Биол.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Физика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Химия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История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Общест.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Литер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Геогр.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735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>
                          <a:effectLst/>
                        </a:rPr>
                        <a:t>1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БСШ №1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66,38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48,77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60,0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47,60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46,8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60,5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49,0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50,42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56,0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67,0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55,34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7354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БСШ №2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64,58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50,29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66,5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46,14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44,50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53,0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46,50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58,20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88,0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55,48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7354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Катайгинская СОШ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61,25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42,0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40,0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46,75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49,23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7354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Степановская СОШ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64,73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41,09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49,0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42,30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51,0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53,20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51,76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0554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Клюквинская СОШИ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70,90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42,80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72,0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44,0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59,0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75,0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54,0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57,47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7354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7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Сайгинская СОШ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77,0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50,0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42,0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42,0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56,33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7354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8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Ягоднинская СОШ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75,0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66,50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63,0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37,0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61,50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63,25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735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Средний районный балл 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66,11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47,12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60,40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42,80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45,69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57,66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50,0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50,95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56,0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74,0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54,78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735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Средний областной балл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66,34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49,47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61,82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57,32</a:t>
                      </a:r>
                      <a:endParaRPr lang="ru-RU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49,34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58,96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52,59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53,45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61,95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64,9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55,17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910" marR="3191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87370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ГИА в 9 классе сдавали 158 обучающихся.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ГИА ГВЭ (традиционная форма) сдавали 27 обучающихся с ограниченными возможностями здоровья.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прошли итоговую аттестацию за курс основной школы 8 обучающихся.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2398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/>
              <a:t>РУССКИЙ ЯЗЫК (18 баллов)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327168"/>
              </p:ext>
            </p:extLst>
          </p:nvPr>
        </p:nvGraphicFramePr>
        <p:xfrm>
          <a:off x="467544" y="1052736"/>
          <a:ext cx="7848872" cy="53285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57043"/>
                <a:gridCol w="1397425"/>
                <a:gridCol w="1216005"/>
                <a:gridCol w="1397425"/>
                <a:gridCol w="1280974"/>
              </a:tblGrid>
              <a:tr h="875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ОУ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кол-во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баллов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 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сдававших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балл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Рейтинг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6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1683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29,0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6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№2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669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24,8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931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Катайгинская СОШ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467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27,5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931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Степановская СОШ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445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29,7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931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Клюквинская СОШИ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376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25,1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931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Лисицинская СОШ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26,3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6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Сайгинская СОШ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425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30,4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6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Ягоднинская СОШ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257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28,6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6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4401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158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27,9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28920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/>
              <a:t>МАТЕМАТИКА (8 баллов)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8014399"/>
              </p:ext>
            </p:extLst>
          </p:nvPr>
        </p:nvGraphicFramePr>
        <p:xfrm>
          <a:off x="899592" y="1052737"/>
          <a:ext cx="7632847" cy="51845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67663"/>
                <a:gridCol w="1360451"/>
                <a:gridCol w="1183831"/>
                <a:gridCol w="1360451"/>
                <a:gridCol w="1360451"/>
              </a:tblGrid>
              <a:tr h="8408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ОУ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Общее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баллов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сдававших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балл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Рейтинг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3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983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16,9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3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№2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315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11,7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25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Катайгинская СОШ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231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13,6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25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Степановская СОШ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230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15,3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25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Клюквинская СОШИ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210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25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Лисицинская СОШ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12,3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3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Сайгинская СОШ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212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15,1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25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Ягоднинская СОШ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12,0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3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2326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158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14,7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53436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/>
              <a:t>БИОЛОГИЯ (13 баллов)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8203206"/>
              </p:ext>
            </p:extLst>
          </p:nvPr>
        </p:nvGraphicFramePr>
        <p:xfrm>
          <a:off x="611555" y="1268758"/>
          <a:ext cx="7992892" cy="49685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79344"/>
                <a:gridCol w="1424625"/>
                <a:gridCol w="1239673"/>
                <a:gridCol w="1424625"/>
                <a:gridCol w="1424625"/>
              </a:tblGrid>
              <a:tr h="13297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ОУ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кол-во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баллов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сдававших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балл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Рейтинг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107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№2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17,0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05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Катайгинская СОШ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14,7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05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Степановская СОШ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17,0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107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Сайгинская СОШ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27,0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107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156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17,3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50913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/>
              <a:t>ГЕОГРАФИЯ (12 баллов)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3439467"/>
              </p:ext>
            </p:extLst>
          </p:nvPr>
        </p:nvGraphicFramePr>
        <p:xfrm>
          <a:off x="683565" y="1196752"/>
          <a:ext cx="7776866" cy="43003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4943"/>
                <a:gridCol w="2099224"/>
                <a:gridCol w="1206208"/>
                <a:gridCol w="1049612"/>
                <a:gridCol w="1206208"/>
                <a:gridCol w="1050671"/>
              </a:tblGrid>
              <a:tr h="12961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ОУ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Общее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баллов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сдававших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Рейтинг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7676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№1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21,0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9757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№2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19,5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23232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Степановская СОШ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30,0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9757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132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22,0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13613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/>
              <a:t>ИНФОРМАТИКА (5 баллов)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0728661"/>
              </p:ext>
            </p:extLst>
          </p:nvPr>
        </p:nvGraphicFramePr>
        <p:xfrm>
          <a:off x="755576" y="1268759"/>
          <a:ext cx="7560839" cy="40179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45325"/>
                <a:gridCol w="1347617"/>
                <a:gridCol w="1172663"/>
                <a:gridCol w="1347617"/>
                <a:gridCol w="1347617"/>
              </a:tblGrid>
              <a:tr h="1512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ОУ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Общее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баллов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сдававших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балл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Рейтинг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352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13,3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352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№2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15,5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352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14,3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29661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/>
              <a:t>ОБЩЕСТВОЗНАНИЕ (13  баллов)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5061780"/>
              </p:ext>
            </p:extLst>
          </p:nvPr>
        </p:nvGraphicFramePr>
        <p:xfrm>
          <a:off x="827585" y="1124742"/>
          <a:ext cx="7488830" cy="47525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22990"/>
                <a:gridCol w="1334782"/>
                <a:gridCol w="1161494"/>
                <a:gridCol w="1334782"/>
                <a:gridCol w="1334782"/>
              </a:tblGrid>
              <a:tr h="13306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ОУ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Общее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баллов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сдававших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балл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Рейтинг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03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15,0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03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№2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27,3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9904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Катайгинская СОШ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19,8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9904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Степановская СОШ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29,3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03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291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29,1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3659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/>
              <a:t>ИСТОРИЯ (13 баллов)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9387002"/>
              </p:ext>
            </p:extLst>
          </p:nvPr>
        </p:nvGraphicFramePr>
        <p:xfrm>
          <a:off x="1043607" y="1268762"/>
          <a:ext cx="7488834" cy="36502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22990"/>
                <a:gridCol w="1334783"/>
                <a:gridCol w="1161495"/>
                <a:gridCol w="1334783"/>
                <a:gridCol w="1334783"/>
              </a:tblGrid>
              <a:tr h="12241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ОУ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кол-во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баллов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сдавав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ших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Рейтинг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979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№2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0302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Клюквинская СОШИ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979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96504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/>
              <a:t>ФИЗИКА (9 баллов)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9361799"/>
              </p:ext>
            </p:extLst>
          </p:nvPr>
        </p:nvGraphicFramePr>
        <p:xfrm>
          <a:off x="755575" y="1268760"/>
          <a:ext cx="7776866" cy="38044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12335"/>
                <a:gridCol w="1332082"/>
                <a:gridCol w="1656184"/>
                <a:gridCol w="1224136"/>
                <a:gridCol w="1152129"/>
              </a:tblGrid>
              <a:tr h="12961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ОУ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кол-во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баллов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сдававших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балл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Рейтинг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360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19,8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360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№2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19,3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360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137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19,6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3601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РУССКИЙ ЯЗЫК (24 балла)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6607725"/>
              </p:ext>
            </p:extLst>
          </p:nvPr>
        </p:nvGraphicFramePr>
        <p:xfrm>
          <a:off x="611558" y="1124745"/>
          <a:ext cx="7704857" cy="51225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20982"/>
                <a:gridCol w="958311"/>
                <a:gridCol w="1222523"/>
                <a:gridCol w="976623"/>
                <a:gridCol w="1114251"/>
                <a:gridCol w="1512167"/>
              </a:tblGrid>
              <a:tr h="12194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Образовательное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учреждение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Общий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балл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сдававших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балл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рейтинг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преподавателя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90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БСШ №1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2390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36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66,39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Плотникова В.В.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68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БСШ №2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1098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17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64,58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Костюк А.Я.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0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Катайгинская СОШ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245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61,25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Улитенко О.П.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0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Степановская СОШ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712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11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64,73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Гаврилова Л.В.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0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Клюквинская СОШИ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709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10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70,90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Терентьева Л.В.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0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Сайгинская СОШ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154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77,0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Андреева Л.В.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0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Ягоднинская СОШ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150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75,0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Романова Е.Н.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0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РАЙОН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5438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82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66,32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0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Томская область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66,34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54147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/>
              <a:t>ХИМИЯ (9 баллов)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7526002"/>
              </p:ext>
            </p:extLst>
          </p:nvPr>
        </p:nvGraphicFramePr>
        <p:xfrm>
          <a:off x="827582" y="1340769"/>
          <a:ext cx="7560841" cy="36025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18781"/>
                <a:gridCol w="1274906"/>
                <a:gridCol w="1109391"/>
                <a:gridCol w="1274906"/>
                <a:gridCol w="1588877"/>
                <a:gridCol w="93980"/>
              </a:tblGrid>
              <a:tr h="10081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ОУ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Общее кол-во баллов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сдавав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ших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 балл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Рейтинг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 anchor="ctr"/>
                </a:tc>
              </a:tr>
              <a:tr h="5823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125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25,0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 anchor="ctr"/>
                </a:tc>
              </a:tr>
              <a:tr h="5823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Сайгинская СОШ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25,0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473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Ягоднинская СОШ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26,0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23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176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25,1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85297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Итоговая </a:t>
            </a:r>
            <a:r>
              <a:rPr lang="ru-RU" b="1" dirty="0" smtClean="0"/>
              <a:t>таблица ГИА-2014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8004016"/>
              </p:ext>
            </p:extLst>
          </p:nvPr>
        </p:nvGraphicFramePr>
        <p:xfrm>
          <a:off x="457200" y="1124745"/>
          <a:ext cx="8229600" cy="53103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8696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ОУ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Общий балл по предметам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Общее количество сдававших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 тестовый балл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Место в рейтинге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21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№1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2988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132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22,6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21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№2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1311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18,7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21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Катайгинская СОШ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821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20,0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21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Степановская СОШ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810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23,1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21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Клюквинская СОШИ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654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20,4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21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Сайгинская СОШ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689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23,0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21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Лисицынская СОШ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19,3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696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Ягоднинская СОШ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391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20,6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21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Итого: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7753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364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21,3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99446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Итоговая таблица участия общеобразовательных учреждений Верхнекетского района в ОГЭ за 2013-2014 учебный год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4515297"/>
              </p:ext>
            </p:extLst>
          </p:nvPr>
        </p:nvGraphicFramePr>
        <p:xfrm>
          <a:off x="395536" y="1196751"/>
          <a:ext cx="8352927" cy="5256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7800"/>
                <a:gridCol w="1392837"/>
                <a:gridCol w="695600"/>
                <a:gridCol w="580212"/>
                <a:gridCol w="580212"/>
                <a:gridCol w="695600"/>
                <a:gridCol w="696418"/>
                <a:gridCol w="695600"/>
                <a:gridCol w="580212"/>
                <a:gridCol w="696418"/>
                <a:gridCol w="695600"/>
                <a:gridCol w="696418"/>
              </a:tblGrid>
              <a:tr h="3086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ОУ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grid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 балл по предметам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СБШ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304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Предметы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Русс. яз.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Инф.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Биол.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Физика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Химия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История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Общест.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Геогр.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867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29,0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16,9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13,3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19,8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25,0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15,0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21,0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22,6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867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№2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24,8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11,7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15,5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17,0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19,3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22,0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27,3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19,5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18,7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3655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Катайгинская СОШ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27,5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13,6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14,7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19,8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20,0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3655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Степановская СОШ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29,7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15,3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17,0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29,3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30,0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23,1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3655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Клюквинская СОШИ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34,0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20,4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3655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Лисицинская СОШ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26,3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12,3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19,3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867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Сайгинская СОШ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30,4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15,1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27,0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25,0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23,0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867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Ягоднинская СОШ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28,6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12,0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26,0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20,6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3655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 районный балл 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27,9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14,7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14,3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17,3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19,6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29,1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22,0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21,3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33500" y="18399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0835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644756" cy="1143000"/>
          </a:xfrm>
        </p:spPr>
        <p:txBody>
          <a:bodyPr>
            <a:normAutofit fontScale="90000"/>
          </a:bodyPr>
          <a:lstStyle/>
          <a:p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Количество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предметов по выбору, сдаваемых  учащимися 9 классов  Верхнекетского района в разрезе общеобразовательных учреждений в форме ОГЭ в 2014 году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2132705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Рейтинг предметов по выбору на ОГЭ-2014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908050"/>
          <a:ext cx="8229600" cy="5218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05125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МАТЕМАТИКА (20 баллов)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6465614"/>
              </p:ext>
            </p:extLst>
          </p:nvPr>
        </p:nvGraphicFramePr>
        <p:xfrm>
          <a:off x="539553" y="1196756"/>
          <a:ext cx="7920880" cy="48965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7535"/>
                <a:gridCol w="1028218"/>
                <a:gridCol w="1278957"/>
                <a:gridCol w="1028218"/>
                <a:gridCol w="894729"/>
                <a:gridCol w="1773223"/>
              </a:tblGrid>
              <a:tr h="1003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Образовательное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учреждение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Общий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балл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сдававших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балл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рейтинг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преподавателя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66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№1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1756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48,77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Желнирович Н.В.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66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№2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50,29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Иванова В.В.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66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Катайгинская СОШ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168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42,0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Жукова Н.И.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66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Степановская СОШ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41,09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Березкина Н.В.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66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Клюквинская СОШИ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428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42,80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Сморкалова Г.А.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66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Сайгинская СОШ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Пискунович Т.В.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66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Ягоднинская СОШ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66,50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Родина Л.А.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66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3864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47,12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9254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ИСТОРИЯ (32 балла)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2970928"/>
              </p:ext>
            </p:extLst>
          </p:nvPr>
        </p:nvGraphicFramePr>
        <p:xfrm>
          <a:off x="611559" y="1196754"/>
          <a:ext cx="7920880" cy="51125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20816"/>
                <a:gridCol w="1029977"/>
                <a:gridCol w="1281146"/>
                <a:gridCol w="1029977"/>
                <a:gridCol w="896259"/>
                <a:gridCol w="1762705"/>
              </a:tblGrid>
              <a:tr h="11555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Образовательное учреждение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Общий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балл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сдававших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балл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рейтинг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преподавателя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603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№1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49,0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Домнина Г.О.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1555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№2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46,50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Посаженникова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Е. В.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603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Клюквинская СОШИ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75,0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Чумаченко Т.И.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603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Ягоднинская СОШ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37,0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Юрьев Н.Ю.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603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450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603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Томская область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52,59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417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БИОЛОГИЯ (36 баллов)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344315"/>
              </p:ext>
            </p:extLst>
          </p:nvPr>
        </p:nvGraphicFramePr>
        <p:xfrm>
          <a:off x="467545" y="1124742"/>
          <a:ext cx="8064894" cy="51125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23007"/>
                <a:gridCol w="1031152"/>
                <a:gridCol w="1282607"/>
                <a:gridCol w="1031152"/>
                <a:gridCol w="897284"/>
                <a:gridCol w="1763812"/>
                <a:gridCol w="135880"/>
              </a:tblGrid>
              <a:tr h="9477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Образовательное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учреждение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Общий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балл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сдававших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балл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рейтинг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преподавателя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95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№1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238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47,60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Гринкевич В.Н.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95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№2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46,14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Усенкова Е.А.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95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Степановская СОШ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42,30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Попцова А.Ю.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477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Клюквинская СОШИ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72,0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Братына Т.Л.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95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Сайгинская СОШ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42,0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Иванова О.В.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95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Ягоднинская СОШ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63,0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Васищева Р.М.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595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899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42,80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595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Томская область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57,32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3382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ОБЩЕСТВОЗНАНИЕ (39 баллов)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3473231"/>
              </p:ext>
            </p:extLst>
          </p:nvPr>
        </p:nvGraphicFramePr>
        <p:xfrm>
          <a:off x="755578" y="1052737"/>
          <a:ext cx="7920878" cy="51125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21034"/>
                <a:gridCol w="1030094"/>
                <a:gridCol w="1281293"/>
                <a:gridCol w="1030094"/>
                <a:gridCol w="896361"/>
                <a:gridCol w="1762002"/>
              </a:tblGrid>
              <a:tr h="895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Образовательное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учреждение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Общий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балл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сдававших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балл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рейтинг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преподавателя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913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№1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958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50,42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Хаматнуров В.Б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774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№2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58,20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Посаженникова Е.В.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913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Катайгинская СОШ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187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46,75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Пупасова И.А.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913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Клюквинская СОШИ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162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54,0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Чумаченко Т.И.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913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Степановская СОШ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266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53,20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Хамидуллин Б.И.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913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Ягоднинская СОШ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61,50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Юрьев Н.Ю.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913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1987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50,95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913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Томская область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53,45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28763" y="26098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636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ИНФОРМАТИКА (40 баллов)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1309254"/>
              </p:ext>
            </p:extLst>
          </p:nvPr>
        </p:nvGraphicFramePr>
        <p:xfrm>
          <a:off x="683568" y="1196751"/>
          <a:ext cx="7776864" cy="47525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82671"/>
                <a:gridCol w="1009522"/>
                <a:gridCol w="1255704"/>
                <a:gridCol w="1009522"/>
                <a:gridCol w="878462"/>
                <a:gridCol w="1740983"/>
              </a:tblGrid>
              <a:tr h="11648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Образовательное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учреждение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Общий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балл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сдававших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балл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рейтинг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преподавателя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0518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№1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60,0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Киселев В.А.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339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№2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66,5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Пехова Н.Д.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339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Степановская СОШ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49,0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Березкин А.Н.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339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302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60,40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339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Томская область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61,82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7851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D:\Для оформления\Фон\фон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ХИМИЯ (36 баллов)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6894867"/>
              </p:ext>
            </p:extLst>
          </p:nvPr>
        </p:nvGraphicFramePr>
        <p:xfrm>
          <a:off x="611561" y="1124743"/>
          <a:ext cx="7848870" cy="40976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3570"/>
                <a:gridCol w="1020729"/>
                <a:gridCol w="1269645"/>
                <a:gridCol w="1020729"/>
                <a:gridCol w="888213"/>
                <a:gridCol w="1745984"/>
              </a:tblGrid>
              <a:tr h="10081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Образовательное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учреждение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Общий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балл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сдававших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балл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рейтинг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преподавателя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09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№1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60,5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Досужева Э.Б.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0510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БСШ №2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159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53,0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Примук У.А., Мокина Н.М.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09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Клюквинская СОШИ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59,0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Сафарова О.А.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09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519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57,66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09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Томская область</a:t>
                      </a:r>
                      <a:endParaRPr lang="ru-RU" sz="1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58,96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46968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</TotalTime>
  <Words>2105</Words>
  <Application>Microsoft Office PowerPoint</Application>
  <PresentationFormat>Экран (4:3)</PresentationFormat>
  <Paragraphs>1418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Тема Office</vt:lpstr>
      <vt:lpstr>Результаты итоговой аттестации  2013-2014  Сиводедова М.Н.,методист ООФМ и РО Управления образования  Администрации Верхнекетского  района  р.п. Белый Яр 2014</vt:lpstr>
      <vt:lpstr>Презентация PowerPoint</vt:lpstr>
      <vt:lpstr>РУССКИЙ ЯЗЫК (24 балла) </vt:lpstr>
      <vt:lpstr>МАТЕМАТИКА (20 баллов) </vt:lpstr>
      <vt:lpstr>ИСТОРИЯ (32 балла) </vt:lpstr>
      <vt:lpstr>БИОЛОГИЯ (36 баллов) </vt:lpstr>
      <vt:lpstr>ОБЩЕСТВОЗНАНИЕ (39 баллов) </vt:lpstr>
      <vt:lpstr>ИНФОРМАТИКА (40 баллов) </vt:lpstr>
      <vt:lpstr>ХИМИЯ (36 баллов) </vt:lpstr>
      <vt:lpstr>ГЕОГРАФИЯ (37 баллов)</vt:lpstr>
      <vt:lpstr>ФИЗИКА (36 баллов) </vt:lpstr>
      <vt:lpstr>ЛИТЕРАТУРА (32 балла) </vt:lpstr>
      <vt:lpstr>Результаты ЕГЭ (по общему количеству баллов) </vt:lpstr>
      <vt:lpstr>Результаты ЕГЭ -2014  по Верхнекетскому району в разрезе общеобразовательных организаций в динамике с 2013 годом. </vt:lpstr>
      <vt:lpstr>Количество предметов по выбору, сдаваемых  учащимися 11 классов  Верхнекетского района в разрезе общеобразовательных учреждений в форме ЕГЭ в 2014 году </vt:lpstr>
      <vt:lpstr>Рейтинг предметов по выбору на ЕГЭ-2014 </vt:lpstr>
      <vt:lpstr>Информация о выпускниках, набравших  по результатам ЕГЭ – 2014    81-100 баллов </vt:lpstr>
      <vt:lpstr>Информация о количестве медалистов в общеобразовательных учреждениях Верхнекетского района в динамике с 2010-2011 учебного года. </vt:lpstr>
      <vt:lpstr>Список медалистов  2014 год </vt:lpstr>
      <vt:lpstr>Итоговая таблица участия общеобразовательных учреждений Верхнекетского района в ЕГЭ  за 2013-2014 учебный год </vt:lpstr>
      <vt:lpstr>Презентация PowerPoint</vt:lpstr>
      <vt:lpstr>РУССКИЙ ЯЗЫК (18 баллов) </vt:lpstr>
      <vt:lpstr>МАТЕМАТИКА (8 баллов) </vt:lpstr>
      <vt:lpstr>БИОЛОГИЯ (13 баллов) </vt:lpstr>
      <vt:lpstr>ГЕОГРАФИЯ (12 баллов) </vt:lpstr>
      <vt:lpstr>ИНФОРМАТИКА (5 баллов) </vt:lpstr>
      <vt:lpstr>ОБЩЕСТВОЗНАНИЕ (13  баллов) </vt:lpstr>
      <vt:lpstr>ИСТОРИЯ (13 баллов) </vt:lpstr>
      <vt:lpstr>ФИЗИКА (9 баллов) </vt:lpstr>
      <vt:lpstr>ХИМИЯ (9 баллов) </vt:lpstr>
      <vt:lpstr>Итоговая таблица ГИА-2014 </vt:lpstr>
      <vt:lpstr>Итоговая таблица участия общеобразовательных учреждений Верхнекетского района в ОГЭ за 2013-2014 учебный год </vt:lpstr>
      <vt:lpstr>  Количество предметов по выбору, сдаваемых  учащимися 9 классов  Верхнекетского района в разрезе общеобразовательных учреждений в форме ОГЭ в 2014 году   </vt:lpstr>
      <vt:lpstr>Рейтинг предметов по выбору на ОГЭ-2014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Metodist 5</cp:lastModifiedBy>
  <cp:revision>26</cp:revision>
  <dcterms:created xsi:type="dcterms:W3CDTF">2014-02-12T03:27:26Z</dcterms:created>
  <dcterms:modified xsi:type="dcterms:W3CDTF">2014-09-03T07:33:48Z</dcterms:modified>
</cp:coreProperties>
</file>